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65" r:id="rId2"/>
    <p:sldId id="364" r:id="rId3"/>
    <p:sldId id="366" r:id="rId4"/>
    <p:sldId id="368" r:id="rId5"/>
    <p:sldId id="375" r:id="rId6"/>
    <p:sldId id="369" r:id="rId7"/>
    <p:sldId id="370" r:id="rId8"/>
    <p:sldId id="373" r:id="rId9"/>
    <p:sldId id="371" r:id="rId10"/>
    <p:sldId id="374" r:id="rId11"/>
    <p:sldId id="3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0729" autoAdjust="0"/>
  </p:normalViewPr>
  <p:slideViewPr>
    <p:cSldViewPr snapToGrid="0">
      <p:cViewPr varScale="1">
        <p:scale>
          <a:sx n="75" d="100"/>
          <a:sy n="75" d="100"/>
        </p:scale>
        <p:origin x="6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B9F92-6458-4D92-AC1B-C2608EB0DF0D}" type="datetimeFigureOut">
              <a:rPr lang="en-GB" smtClean="0"/>
              <a:t>03/01/2025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C3D6E-7A9D-4E31-A60D-DE71E52D9145}" type="slidenum">
              <a:rPr lang="en-GB" smtClean="0"/>
              <a:t>‹#›</a:t>
            </a:fld>
            <a:endParaRPr lang="en-GB"/>
          </a:p>
        </p:txBody>
      </p:sp>
    </p:spTree>
    <p:extLst>
      <p:ext uri="{BB962C8B-B14F-4D97-AF65-F5344CB8AC3E}">
        <p14:creationId xmlns:p14="http://schemas.microsoft.com/office/powerpoint/2010/main" val="224889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 short film clip which provides residents with further information about the proposed amendments to the Articles of Association to be voted on by LGM CIC Members on 21</a:t>
            </a:r>
            <a:r>
              <a:rPr lang="en-GB" baseline="30000" dirty="0"/>
              <a:t>st</a:t>
            </a:r>
            <a:r>
              <a:rPr lang="en-GB" dirty="0"/>
              <a:t> January 2025.</a:t>
            </a:r>
          </a:p>
          <a:p>
            <a:r>
              <a:rPr lang="en-GB" dirty="0"/>
              <a:t>This presentation will enable residents to have a greater understanding of the changes proposed and why they are needed.</a:t>
            </a:r>
          </a:p>
          <a:p>
            <a:r>
              <a:rPr lang="en-GB" dirty="0"/>
              <a:t>My name is SallyAnne Logan and I am the Independent Chair of the Board.  This presentation is brought to you on behalf of the Board of Directors who are all resident members of </a:t>
            </a:r>
            <a:r>
              <a:rPr lang="en-GB" dirty="0" err="1"/>
              <a:t>Leybourne</a:t>
            </a:r>
            <a:r>
              <a:rPr lang="en-GB" dirty="0"/>
              <a:t> Chase and who are ultimately responsible for safeguarding the CIC in terms of ensuring it carries out its roles and responsibilities, which includes ensuring financial stability.</a:t>
            </a:r>
          </a:p>
        </p:txBody>
      </p:sp>
      <p:sp>
        <p:nvSpPr>
          <p:cNvPr id="4" name="Slide Number Placeholder 3"/>
          <p:cNvSpPr>
            <a:spLocks noGrp="1"/>
          </p:cNvSpPr>
          <p:nvPr>
            <p:ph type="sldNum" sz="quarter" idx="5"/>
          </p:nvPr>
        </p:nvSpPr>
        <p:spPr/>
        <p:txBody>
          <a:bodyPr/>
          <a:lstStyle/>
          <a:p>
            <a:fld id="{980C3D6E-7A9D-4E31-A60D-DE71E52D9145}" type="slidenum">
              <a:rPr lang="en-GB" smtClean="0"/>
              <a:t>1</a:t>
            </a:fld>
            <a:endParaRPr lang="en-GB"/>
          </a:p>
        </p:txBody>
      </p:sp>
    </p:spTree>
    <p:extLst>
      <p:ext uri="{BB962C8B-B14F-4D97-AF65-F5344CB8AC3E}">
        <p14:creationId xmlns:p14="http://schemas.microsoft.com/office/powerpoint/2010/main" val="323311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LGM CIC was set up by Taylor Wimpey and Homes England to be the local community stewardship body to own, maintain and management assets on behalf of the 733 households who call </a:t>
            </a:r>
            <a:r>
              <a:rPr lang="en-GB" dirty="0" err="1"/>
              <a:t>Leybourne</a:t>
            </a:r>
            <a:r>
              <a:rPr lang="en-GB" dirty="0"/>
              <a:t> Chase home and for all those who live and work here.  LGM CIC is responsible for the community assets and manages and maintains them using receipts from the Service Charge income and income generated from leases and hire of our community buildings/spaces.</a:t>
            </a:r>
          </a:p>
          <a:p>
            <a:endParaRPr lang="en-GB" dirty="0"/>
          </a:p>
          <a:p>
            <a:r>
              <a:rPr lang="en-GB" dirty="0"/>
              <a:t>Being a Community Interest Company, LGM CIC has a board of volunteer directors who are responsible for safeguarding the CIC and its assets in perpetuity.  This means carrying out good governance, robust financial management and providing residents with a programme of community development and engagement to meet their needs.  Collectively, these actions will aid the creation of a healthy, vibrant and active community for all those who live here.</a:t>
            </a:r>
          </a:p>
          <a:p>
            <a:endParaRPr lang="en-GB" dirty="0"/>
          </a:p>
          <a:p>
            <a:r>
              <a:rPr lang="en-GB" dirty="0"/>
              <a:t>The CIC is governed by two key legal documents;  the Community Trust Declaration and the Articles of Association.  Both documents set out what the CIC can and cannot do and how it must do it. LGM CIC is more complicated than many other community organisations given the CDT and the extra responsibilities it places on the organisation and covenants on land provided to protect them for community use.</a:t>
            </a:r>
          </a:p>
          <a:p>
            <a:endParaRPr lang="en-GB" dirty="0"/>
          </a:p>
          <a:p>
            <a:r>
              <a:rPr lang="en-GB" dirty="0"/>
              <a:t>Every privately owned household/flat pays the SC and affordable housing providers too.  This provides those people/organisations with membership of the CIC.  Membership provides for a right to vote at the Annual General Meetings and Extraordinary General Meetings.  It is important then that Members use their right to vote.</a:t>
            </a:r>
          </a:p>
          <a:p>
            <a:endParaRPr lang="en-GB" dirty="0"/>
          </a:p>
          <a:p>
            <a:r>
              <a:rPr lang="en-GB" dirty="0"/>
              <a:t>The Mission Statement on this slide sets of the roles and responsibilities of the CIC.</a:t>
            </a:r>
          </a:p>
          <a:p>
            <a:endParaRPr lang="en-GB" dirty="0"/>
          </a:p>
        </p:txBody>
      </p:sp>
      <p:sp>
        <p:nvSpPr>
          <p:cNvPr id="4" name="Slide Number Placeholder 3"/>
          <p:cNvSpPr>
            <a:spLocks noGrp="1"/>
          </p:cNvSpPr>
          <p:nvPr>
            <p:ph type="sldNum" sz="quarter" idx="5"/>
          </p:nvPr>
        </p:nvSpPr>
        <p:spPr/>
        <p:txBody>
          <a:bodyPr/>
          <a:lstStyle/>
          <a:p>
            <a:fld id="{980C3D6E-7A9D-4E31-A60D-DE71E52D9145}" type="slidenum">
              <a:rPr lang="en-GB" smtClean="0"/>
              <a:t>2</a:t>
            </a:fld>
            <a:endParaRPr lang="en-GB"/>
          </a:p>
        </p:txBody>
      </p:sp>
    </p:spTree>
    <p:extLst>
      <p:ext uri="{BB962C8B-B14F-4D97-AF65-F5344CB8AC3E}">
        <p14:creationId xmlns:p14="http://schemas.microsoft.com/office/powerpoint/2010/main" val="289544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Articles of Association have become outdated and out of step with best practice in recent years and most particularly since Covid when it is much more standard practice to carry out business online, using electronic methods for decision making and meetings.  Whilst we already have the ability to hold virtual meetings, further clarity on this is helpful.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 of the key challenges to the current Articles are set out 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indent="-171450">
              <a:buFont typeface="Arial" panose="020B0604020202020204" pitchFamily="34" charset="0"/>
              <a:buChar char="•"/>
            </a:pPr>
            <a:r>
              <a:rPr lang="en-GB" sz="1200" dirty="0"/>
              <a:t>Articles are out of date/not best practice standards</a:t>
            </a:r>
          </a:p>
          <a:p>
            <a:pPr marL="171450" indent="-171450">
              <a:buFont typeface="Arial" panose="020B0604020202020204" pitchFamily="34" charset="0"/>
              <a:buChar char="•"/>
            </a:pPr>
            <a:r>
              <a:rPr lang="en-GB" sz="1200" dirty="0"/>
              <a:t>High quorum for AGM/EGM’s – and 10% of the total number of resident members AND the requirement for our affordable housing provider, Clarion, to be present to be quorate, this is challenging.  Experience in 2024 highlighted how tough it is to achieve quorum despite robust approaches to communication and engagement</a:t>
            </a:r>
          </a:p>
          <a:p>
            <a:pPr marL="171450" indent="-171450">
              <a:buFont typeface="Arial" panose="020B0604020202020204" pitchFamily="34" charset="0"/>
              <a:buChar char="•"/>
            </a:pPr>
            <a:r>
              <a:rPr lang="en-GB" sz="1200" dirty="0"/>
              <a:t>High quorum for Board Meetings – All board members (minimum five) must be present to be quorate.  This simply isn’t realistic with the personal commitments of those on the board and with holiday and sickness and is not a usual approach across the voluntary sector.  Amending this to a more flexible approach will bring benefits of more efficient decision making and effective governance</a:t>
            </a:r>
          </a:p>
          <a:p>
            <a:pPr marL="171450" indent="-171450">
              <a:buFont typeface="Arial" panose="020B0604020202020204" pitchFamily="34" charset="0"/>
              <a:buChar char="•"/>
            </a:pPr>
            <a:r>
              <a:rPr lang="en-GB" sz="1200" dirty="0"/>
              <a:t>Clarity on the rights of members - ??????</a:t>
            </a:r>
          </a:p>
          <a:p>
            <a:endParaRPr lang="en-GB" dirty="0"/>
          </a:p>
          <a:p>
            <a:r>
              <a:rPr lang="en-GB" dirty="0"/>
              <a:t>Homes England closed the EP period in early 2024 meaning that the CIC’s board is now independent of HE and its structure can evolve to meet local need.  This provides an opportunity to refine the governance arrangements, whilst remaining in the spirit of the original Articles and adhering to the CDT.  As such, the Board of Directors instructed Anthony Collins, our solicitors, to prepare a revised set of Articles based on best practice and to include areas where the CIC is struggling to operate effectively, due to the current limitations and ‘rules’.</a:t>
            </a:r>
          </a:p>
        </p:txBody>
      </p:sp>
      <p:sp>
        <p:nvSpPr>
          <p:cNvPr id="4" name="Slide Number Placeholder 3"/>
          <p:cNvSpPr>
            <a:spLocks noGrp="1"/>
          </p:cNvSpPr>
          <p:nvPr>
            <p:ph type="sldNum" sz="quarter" idx="5"/>
          </p:nvPr>
        </p:nvSpPr>
        <p:spPr/>
        <p:txBody>
          <a:bodyPr/>
          <a:lstStyle/>
          <a:p>
            <a:fld id="{980C3D6E-7A9D-4E31-A60D-DE71E52D9145}" type="slidenum">
              <a:rPr lang="en-GB" smtClean="0"/>
              <a:t>3</a:t>
            </a:fld>
            <a:endParaRPr lang="en-GB"/>
          </a:p>
        </p:txBody>
      </p:sp>
    </p:spTree>
    <p:extLst>
      <p:ext uri="{BB962C8B-B14F-4D97-AF65-F5344CB8AC3E}">
        <p14:creationId xmlns:p14="http://schemas.microsoft.com/office/powerpoint/2010/main" val="3415048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 do we want to change The Articles?  </a:t>
            </a:r>
          </a:p>
          <a:p>
            <a:endParaRPr lang="en-GB" dirty="0"/>
          </a:p>
          <a:p>
            <a:r>
              <a:rPr lang="en-GB" dirty="0"/>
              <a:t>The CIC is currently stuck in a cycle of setting up AGM/EGM’s and not being able to meet its quorum to effect good community decision making.  This is not good governance and is restricting the CIC and its members from progressing towards a more involved, collegiate and robust approach to community governance.</a:t>
            </a:r>
          </a:p>
          <a:p>
            <a:endParaRPr lang="en-GB" dirty="0"/>
          </a:p>
          <a:p>
            <a:r>
              <a:rPr lang="en-GB" dirty="0"/>
              <a:t>Until we can get over this hurdle, the work of the CIC will be hampered by complicated and time-consuming governance processes and procedures which is costing residents money as time and resource has to be spent on planning and replanning general meetings.  WE NEED TO CHANGE THIS BUT NEED YOUR HELP TO DO SO.</a:t>
            </a:r>
          </a:p>
          <a:p>
            <a:endParaRPr lang="en-GB" dirty="0"/>
          </a:p>
          <a:p>
            <a:r>
              <a:rPr lang="en-GB" dirty="0"/>
              <a:t>You can help by attending the EGM on the 21</a:t>
            </a:r>
            <a:r>
              <a:rPr lang="en-GB" baseline="30000" dirty="0"/>
              <a:t>st</a:t>
            </a:r>
            <a:r>
              <a:rPr lang="en-GB" dirty="0"/>
              <a:t> January and making your vote count!</a:t>
            </a:r>
          </a:p>
        </p:txBody>
      </p:sp>
      <p:sp>
        <p:nvSpPr>
          <p:cNvPr id="4" name="Slide Number Placeholder 3"/>
          <p:cNvSpPr>
            <a:spLocks noGrp="1"/>
          </p:cNvSpPr>
          <p:nvPr>
            <p:ph type="sldNum" sz="quarter" idx="5"/>
          </p:nvPr>
        </p:nvSpPr>
        <p:spPr/>
        <p:txBody>
          <a:bodyPr/>
          <a:lstStyle/>
          <a:p>
            <a:fld id="{980C3D6E-7A9D-4E31-A60D-DE71E52D9145}" type="slidenum">
              <a:rPr lang="en-GB" smtClean="0"/>
              <a:t>4</a:t>
            </a:fld>
            <a:endParaRPr lang="en-GB"/>
          </a:p>
        </p:txBody>
      </p:sp>
    </p:spTree>
    <p:extLst>
      <p:ext uri="{BB962C8B-B14F-4D97-AF65-F5344CB8AC3E}">
        <p14:creationId xmlns:p14="http://schemas.microsoft.com/office/powerpoint/2010/main" val="2215188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F4770-A6CB-6F45-B29A-629145C9C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C5EBD1-64DF-4151-A272-99A89422E0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3ED00-0C4F-0FC9-E681-BCA6AF765DC0}"/>
              </a:ext>
            </a:extLst>
          </p:cNvPr>
          <p:cNvSpPr>
            <a:spLocks noGrp="1"/>
          </p:cNvSpPr>
          <p:nvPr>
            <p:ph type="body" idx="1"/>
          </p:nvPr>
        </p:nvSpPr>
        <p:spPr/>
        <p:txBody>
          <a:bodyPr/>
          <a:lstStyle/>
          <a:p>
            <a:r>
              <a:rPr lang="en-GB" dirty="0"/>
              <a:t>CIC is currently stuck in a cycle of setting up AGM/EGM’s and not being able to meet its quorum to effect good community decision making.  This is not good governance and is restricting the CIC and its members from progressing towards a more involved, collegiate and robust approach to community governance.</a:t>
            </a:r>
          </a:p>
          <a:p>
            <a:endParaRPr lang="en-GB" dirty="0"/>
          </a:p>
          <a:p>
            <a:r>
              <a:rPr lang="en-GB" dirty="0"/>
              <a:t>The Articles and Community Trust Declaration are further supported and underpinned by Company Law which provides further rules and regulations relating to how the CIC can operate.</a:t>
            </a:r>
          </a:p>
          <a:p>
            <a:endParaRPr lang="en-GB" dirty="0"/>
          </a:p>
          <a:p>
            <a:r>
              <a:rPr lang="en-GB" dirty="0"/>
              <a:t>Until we can get over this hurdle, the work of the CIC will be hampered by complicated and time-consuming governance processes and procedures which is costing residents money as time and resource has to be spent on planning and replanning general meetings.  WE NEED TO CHANGE THIS BUT NEED YOUR HELP TO DO SO</a:t>
            </a:r>
          </a:p>
        </p:txBody>
      </p:sp>
      <p:sp>
        <p:nvSpPr>
          <p:cNvPr id="4" name="Slide Number Placeholder 3">
            <a:extLst>
              <a:ext uri="{FF2B5EF4-FFF2-40B4-BE49-F238E27FC236}">
                <a16:creationId xmlns:a16="http://schemas.microsoft.com/office/drawing/2014/main" id="{F6186672-FE25-E201-0C04-629099BEB816}"/>
              </a:ext>
            </a:extLst>
          </p:cNvPr>
          <p:cNvSpPr>
            <a:spLocks noGrp="1"/>
          </p:cNvSpPr>
          <p:nvPr>
            <p:ph type="sldNum" sz="quarter" idx="5"/>
          </p:nvPr>
        </p:nvSpPr>
        <p:spPr/>
        <p:txBody>
          <a:bodyPr/>
          <a:lstStyle/>
          <a:p>
            <a:fld id="{980C3D6E-7A9D-4E31-A60D-DE71E52D9145}" type="slidenum">
              <a:rPr lang="en-GB" smtClean="0"/>
              <a:t>5</a:t>
            </a:fld>
            <a:endParaRPr lang="en-GB"/>
          </a:p>
        </p:txBody>
      </p:sp>
    </p:spTree>
    <p:extLst>
      <p:ext uri="{BB962C8B-B14F-4D97-AF65-F5344CB8AC3E}">
        <p14:creationId xmlns:p14="http://schemas.microsoft.com/office/powerpoint/2010/main" val="194433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Quorum is the number of directors who must be present to hold a meeting and make decisions.  We currently have to have a minimum of five directors to be quorate and have five appointed directors in total.  This means everyone has to be present to hold a meeting and make decisions.  This is not practical or reasonable given the voluntary nature of the roles and other commitments which directors have.  It means that Board meetings can sometimes be cancelled at the last minute due to sickness or other matters and therefore decisions are delayed or become more complicated by having to follow other governance procedures for electronic decision making.  A lower quorum would be more operationally sound.</a:t>
            </a:r>
          </a:p>
          <a:p>
            <a:endParaRPr lang="en-GB" dirty="0"/>
          </a:p>
          <a:p>
            <a:r>
              <a:rPr lang="en-GB" dirty="0"/>
              <a:t>Clarion currently has a right to appoint a director to the Board.  This relates back to the Community Trust Declaration and the development period/EP provisions.  Whilst the CIC remain committed to working with Clarion to ensure the participation of affordable housing tenants in the work of the CIC, the </a:t>
            </a:r>
            <a:r>
              <a:rPr lang="en-GB" b="1" dirty="0"/>
              <a:t>right </a:t>
            </a:r>
            <a:r>
              <a:rPr lang="en-GB" b="0" dirty="0"/>
              <a:t>to have a director has been removed.  Clarion can still be a director (as a member) but with following the same caveats and processes of other Members. Board would probably opt to have Clarion as a director to bridge the gap between affordable housing tenants who do not have a right to vote, thus ensuring we capture their views, opinions and try meet their needs.</a:t>
            </a:r>
            <a:endParaRPr lang="en-GB" dirty="0"/>
          </a:p>
        </p:txBody>
      </p:sp>
      <p:sp>
        <p:nvSpPr>
          <p:cNvPr id="4" name="Slide Number Placeholder 3"/>
          <p:cNvSpPr>
            <a:spLocks noGrp="1"/>
          </p:cNvSpPr>
          <p:nvPr>
            <p:ph type="sldNum" sz="quarter" idx="5"/>
          </p:nvPr>
        </p:nvSpPr>
        <p:spPr/>
        <p:txBody>
          <a:bodyPr/>
          <a:lstStyle/>
          <a:p>
            <a:fld id="{980C3D6E-7A9D-4E31-A60D-DE71E52D9145}" type="slidenum">
              <a:rPr lang="en-GB" smtClean="0"/>
              <a:t>6</a:t>
            </a:fld>
            <a:endParaRPr lang="en-GB"/>
          </a:p>
        </p:txBody>
      </p:sp>
    </p:spTree>
    <p:extLst>
      <p:ext uri="{BB962C8B-B14F-4D97-AF65-F5344CB8AC3E}">
        <p14:creationId xmlns:p14="http://schemas.microsoft.com/office/powerpoint/2010/main" val="1212385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Named proxy vote – 	preferrable that this is a director of CIC or resident of </a:t>
            </a:r>
            <a:r>
              <a:rPr lang="en-GB" dirty="0" err="1"/>
              <a:t>Leybourne</a:t>
            </a:r>
            <a:r>
              <a:rPr lang="en-GB" dirty="0"/>
              <a:t> Chase as they will understand the context</a:t>
            </a:r>
          </a:p>
          <a:p>
            <a:r>
              <a:rPr lang="en-GB" dirty="0"/>
              <a:t>		free vote or tell them how to vote</a:t>
            </a:r>
          </a:p>
        </p:txBody>
      </p:sp>
      <p:sp>
        <p:nvSpPr>
          <p:cNvPr id="4" name="Slide Number Placeholder 3"/>
          <p:cNvSpPr>
            <a:spLocks noGrp="1"/>
          </p:cNvSpPr>
          <p:nvPr>
            <p:ph type="sldNum" sz="quarter" idx="5"/>
          </p:nvPr>
        </p:nvSpPr>
        <p:spPr/>
        <p:txBody>
          <a:bodyPr/>
          <a:lstStyle/>
          <a:p>
            <a:fld id="{980C3D6E-7A9D-4E31-A60D-DE71E52D9145}" type="slidenum">
              <a:rPr lang="en-GB" smtClean="0"/>
              <a:t>10</a:t>
            </a:fld>
            <a:endParaRPr lang="en-GB"/>
          </a:p>
        </p:txBody>
      </p:sp>
    </p:spTree>
    <p:extLst>
      <p:ext uri="{BB962C8B-B14F-4D97-AF65-F5344CB8AC3E}">
        <p14:creationId xmlns:p14="http://schemas.microsoft.com/office/powerpoint/2010/main" val="3739637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603B-6DD4-9AFA-C271-DBC725CC4A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3644BF-3413-1A4F-8AF4-2649CE98F9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081C12-FF34-3BFD-17CF-43865151D715}"/>
              </a:ext>
            </a:extLst>
          </p:cNvPr>
          <p:cNvSpPr>
            <a:spLocks noGrp="1"/>
          </p:cNvSpPr>
          <p:nvPr>
            <p:ph type="dt" sz="half" idx="10"/>
          </p:nvPr>
        </p:nvSpPr>
        <p:spPr/>
        <p:txBody>
          <a:bodyPr/>
          <a:lstStyle/>
          <a:p>
            <a:fld id="{2F965DE3-5110-468C-9724-DF84BC45D9B4}" type="datetimeFigureOut">
              <a:rPr lang="en-GB" smtClean="0"/>
              <a:t>03/01/2025</a:t>
            </a:fld>
            <a:endParaRPr lang="en-GB"/>
          </a:p>
        </p:txBody>
      </p:sp>
      <p:sp>
        <p:nvSpPr>
          <p:cNvPr id="5" name="Footer Placeholder 4">
            <a:extLst>
              <a:ext uri="{FF2B5EF4-FFF2-40B4-BE49-F238E27FC236}">
                <a16:creationId xmlns:a16="http://schemas.microsoft.com/office/drawing/2014/main" id="{3AAB620B-5631-7B7B-9E47-CE553E45A3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D33D23-7852-CC96-0C96-2288C1DA2257}"/>
              </a:ext>
            </a:extLst>
          </p:cNvPr>
          <p:cNvSpPr>
            <a:spLocks noGrp="1"/>
          </p:cNvSpPr>
          <p:nvPr>
            <p:ph type="sldNum" sz="quarter" idx="12"/>
          </p:nvPr>
        </p:nvSpPr>
        <p:spPr/>
        <p:txBody>
          <a:bodyPr/>
          <a:lstStyle/>
          <a:p>
            <a:fld id="{44855709-06EE-47CD-8358-338DC8DF0791}" type="slidenum">
              <a:rPr lang="en-GB" smtClean="0"/>
              <a:t>‹#›</a:t>
            </a:fld>
            <a:endParaRPr lang="en-GB"/>
          </a:p>
        </p:txBody>
      </p:sp>
    </p:spTree>
    <p:extLst>
      <p:ext uri="{BB962C8B-B14F-4D97-AF65-F5344CB8AC3E}">
        <p14:creationId xmlns:p14="http://schemas.microsoft.com/office/powerpoint/2010/main" val="185207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B501-D9C0-CDB0-7574-A2C4846CA7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D3CA99-8601-D72A-8023-AD3FD3467F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9F985C-A6B5-0050-AF8E-40D105FA7A9E}"/>
              </a:ext>
            </a:extLst>
          </p:cNvPr>
          <p:cNvSpPr>
            <a:spLocks noGrp="1"/>
          </p:cNvSpPr>
          <p:nvPr>
            <p:ph type="dt" sz="half" idx="10"/>
          </p:nvPr>
        </p:nvSpPr>
        <p:spPr/>
        <p:txBody>
          <a:bodyPr/>
          <a:lstStyle/>
          <a:p>
            <a:fld id="{2F965DE3-5110-468C-9724-DF84BC45D9B4}" type="datetimeFigureOut">
              <a:rPr lang="en-GB" smtClean="0"/>
              <a:t>03/01/2025</a:t>
            </a:fld>
            <a:endParaRPr lang="en-GB"/>
          </a:p>
        </p:txBody>
      </p:sp>
      <p:sp>
        <p:nvSpPr>
          <p:cNvPr id="5" name="Footer Placeholder 4">
            <a:extLst>
              <a:ext uri="{FF2B5EF4-FFF2-40B4-BE49-F238E27FC236}">
                <a16:creationId xmlns:a16="http://schemas.microsoft.com/office/drawing/2014/main" id="{40D666FE-56AC-C22C-7E4F-188BC6E6E3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2A9248-5523-3B89-884E-110E73543514}"/>
              </a:ext>
            </a:extLst>
          </p:cNvPr>
          <p:cNvSpPr>
            <a:spLocks noGrp="1"/>
          </p:cNvSpPr>
          <p:nvPr>
            <p:ph type="sldNum" sz="quarter" idx="12"/>
          </p:nvPr>
        </p:nvSpPr>
        <p:spPr/>
        <p:txBody>
          <a:bodyPr/>
          <a:lstStyle/>
          <a:p>
            <a:fld id="{44855709-06EE-47CD-8358-338DC8DF0791}" type="slidenum">
              <a:rPr lang="en-GB" smtClean="0"/>
              <a:t>‹#›</a:t>
            </a:fld>
            <a:endParaRPr lang="en-GB"/>
          </a:p>
        </p:txBody>
      </p:sp>
    </p:spTree>
    <p:extLst>
      <p:ext uri="{BB962C8B-B14F-4D97-AF65-F5344CB8AC3E}">
        <p14:creationId xmlns:p14="http://schemas.microsoft.com/office/powerpoint/2010/main" val="1518521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363634-7D18-40CB-939A-8E0A5999CA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3CAF85-C76E-96FE-202B-63B575B40A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0FD12F-B67A-20DC-5D72-130F8D3EEDBB}"/>
              </a:ext>
            </a:extLst>
          </p:cNvPr>
          <p:cNvSpPr>
            <a:spLocks noGrp="1"/>
          </p:cNvSpPr>
          <p:nvPr>
            <p:ph type="dt" sz="half" idx="10"/>
          </p:nvPr>
        </p:nvSpPr>
        <p:spPr/>
        <p:txBody>
          <a:bodyPr/>
          <a:lstStyle/>
          <a:p>
            <a:fld id="{2F965DE3-5110-468C-9724-DF84BC45D9B4}" type="datetimeFigureOut">
              <a:rPr lang="en-GB" smtClean="0"/>
              <a:t>03/01/2025</a:t>
            </a:fld>
            <a:endParaRPr lang="en-GB"/>
          </a:p>
        </p:txBody>
      </p:sp>
      <p:sp>
        <p:nvSpPr>
          <p:cNvPr id="5" name="Footer Placeholder 4">
            <a:extLst>
              <a:ext uri="{FF2B5EF4-FFF2-40B4-BE49-F238E27FC236}">
                <a16:creationId xmlns:a16="http://schemas.microsoft.com/office/drawing/2014/main" id="{350A8342-B991-7557-011A-5B5D7DD240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AB9961-D3F8-87B1-A24E-76343AB6136B}"/>
              </a:ext>
            </a:extLst>
          </p:cNvPr>
          <p:cNvSpPr>
            <a:spLocks noGrp="1"/>
          </p:cNvSpPr>
          <p:nvPr>
            <p:ph type="sldNum" sz="quarter" idx="12"/>
          </p:nvPr>
        </p:nvSpPr>
        <p:spPr/>
        <p:txBody>
          <a:bodyPr/>
          <a:lstStyle/>
          <a:p>
            <a:fld id="{44855709-06EE-47CD-8358-338DC8DF0791}" type="slidenum">
              <a:rPr lang="en-GB" smtClean="0"/>
              <a:t>‹#›</a:t>
            </a:fld>
            <a:endParaRPr lang="en-GB"/>
          </a:p>
        </p:txBody>
      </p:sp>
    </p:spTree>
    <p:extLst>
      <p:ext uri="{BB962C8B-B14F-4D97-AF65-F5344CB8AC3E}">
        <p14:creationId xmlns:p14="http://schemas.microsoft.com/office/powerpoint/2010/main" val="77060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CEE5-E3D6-7E7B-AD94-3BFC29D263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B1539A-7CFC-0309-611A-9883715FF0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B65F40-67F4-C50D-4C2B-4AAA3EAA6146}"/>
              </a:ext>
            </a:extLst>
          </p:cNvPr>
          <p:cNvSpPr>
            <a:spLocks noGrp="1"/>
          </p:cNvSpPr>
          <p:nvPr>
            <p:ph type="dt" sz="half" idx="10"/>
          </p:nvPr>
        </p:nvSpPr>
        <p:spPr/>
        <p:txBody>
          <a:bodyPr/>
          <a:lstStyle/>
          <a:p>
            <a:fld id="{2F965DE3-5110-468C-9724-DF84BC45D9B4}" type="datetimeFigureOut">
              <a:rPr lang="en-GB" smtClean="0"/>
              <a:t>03/01/2025</a:t>
            </a:fld>
            <a:endParaRPr lang="en-GB"/>
          </a:p>
        </p:txBody>
      </p:sp>
      <p:sp>
        <p:nvSpPr>
          <p:cNvPr id="5" name="Footer Placeholder 4">
            <a:extLst>
              <a:ext uri="{FF2B5EF4-FFF2-40B4-BE49-F238E27FC236}">
                <a16:creationId xmlns:a16="http://schemas.microsoft.com/office/drawing/2014/main" id="{4F27CB15-B4B2-82AD-87DC-D75006413D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F85F30-DCCC-5265-754E-3A2AA0777C38}"/>
              </a:ext>
            </a:extLst>
          </p:cNvPr>
          <p:cNvSpPr>
            <a:spLocks noGrp="1"/>
          </p:cNvSpPr>
          <p:nvPr>
            <p:ph type="sldNum" sz="quarter" idx="12"/>
          </p:nvPr>
        </p:nvSpPr>
        <p:spPr/>
        <p:txBody>
          <a:bodyPr/>
          <a:lstStyle/>
          <a:p>
            <a:fld id="{44855709-06EE-47CD-8358-338DC8DF0791}" type="slidenum">
              <a:rPr lang="en-GB" smtClean="0"/>
              <a:t>‹#›</a:t>
            </a:fld>
            <a:endParaRPr lang="en-GB"/>
          </a:p>
        </p:txBody>
      </p:sp>
    </p:spTree>
    <p:extLst>
      <p:ext uri="{BB962C8B-B14F-4D97-AF65-F5344CB8AC3E}">
        <p14:creationId xmlns:p14="http://schemas.microsoft.com/office/powerpoint/2010/main" val="12306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FBA-CD3D-C39A-B36C-6EC63196D8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82D20A-036A-8FB4-662A-A4D0E96056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367EDF-1450-B392-EBA7-83D3F0C41760}"/>
              </a:ext>
            </a:extLst>
          </p:cNvPr>
          <p:cNvSpPr>
            <a:spLocks noGrp="1"/>
          </p:cNvSpPr>
          <p:nvPr>
            <p:ph type="dt" sz="half" idx="10"/>
          </p:nvPr>
        </p:nvSpPr>
        <p:spPr/>
        <p:txBody>
          <a:bodyPr/>
          <a:lstStyle/>
          <a:p>
            <a:fld id="{2F965DE3-5110-468C-9724-DF84BC45D9B4}" type="datetimeFigureOut">
              <a:rPr lang="en-GB" smtClean="0"/>
              <a:t>03/01/2025</a:t>
            </a:fld>
            <a:endParaRPr lang="en-GB"/>
          </a:p>
        </p:txBody>
      </p:sp>
      <p:sp>
        <p:nvSpPr>
          <p:cNvPr id="5" name="Footer Placeholder 4">
            <a:extLst>
              <a:ext uri="{FF2B5EF4-FFF2-40B4-BE49-F238E27FC236}">
                <a16:creationId xmlns:a16="http://schemas.microsoft.com/office/drawing/2014/main" id="{0EB56676-B07D-5BE9-5782-97E9D50DBA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05BD7A-9884-A436-4B24-A3350FA073EF}"/>
              </a:ext>
            </a:extLst>
          </p:cNvPr>
          <p:cNvSpPr>
            <a:spLocks noGrp="1"/>
          </p:cNvSpPr>
          <p:nvPr>
            <p:ph type="sldNum" sz="quarter" idx="12"/>
          </p:nvPr>
        </p:nvSpPr>
        <p:spPr/>
        <p:txBody>
          <a:bodyPr/>
          <a:lstStyle/>
          <a:p>
            <a:fld id="{44855709-06EE-47CD-8358-338DC8DF0791}" type="slidenum">
              <a:rPr lang="en-GB" smtClean="0"/>
              <a:t>‹#›</a:t>
            </a:fld>
            <a:endParaRPr lang="en-GB"/>
          </a:p>
        </p:txBody>
      </p:sp>
    </p:spTree>
    <p:extLst>
      <p:ext uri="{BB962C8B-B14F-4D97-AF65-F5344CB8AC3E}">
        <p14:creationId xmlns:p14="http://schemas.microsoft.com/office/powerpoint/2010/main" val="2220158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8D014-5EB9-4593-D983-ECAA28AA21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AA9427-B5E0-1A13-0DE5-BC4310E0B5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65A2831-6450-A5A0-F3A0-48C77E94A8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9FD4C1-CAB3-0B64-F6B3-E9F2C34C35AF}"/>
              </a:ext>
            </a:extLst>
          </p:cNvPr>
          <p:cNvSpPr>
            <a:spLocks noGrp="1"/>
          </p:cNvSpPr>
          <p:nvPr>
            <p:ph type="dt" sz="half" idx="10"/>
          </p:nvPr>
        </p:nvSpPr>
        <p:spPr/>
        <p:txBody>
          <a:bodyPr/>
          <a:lstStyle/>
          <a:p>
            <a:fld id="{2F965DE3-5110-468C-9724-DF84BC45D9B4}" type="datetimeFigureOut">
              <a:rPr lang="en-GB" smtClean="0"/>
              <a:t>03/01/2025</a:t>
            </a:fld>
            <a:endParaRPr lang="en-GB"/>
          </a:p>
        </p:txBody>
      </p:sp>
      <p:sp>
        <p:nvSpPr>
          <p:cNvPr id="6" name="Footer Placeholder 5">
            <a:extLst>
              <a:ext uri="{FF2B5EF4-FFF2-40B4-BE49-F238E27FC236}">
                <a16:creationId xmlns:a16="http://schemas.microsoft.com/office/drawing/2014/main" id="{40317306-49BD-816F-56D4-C49F3BCC26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C1C989-8866-999F-9F09-36F5A52B0EB9}"/>
              </a:ext>
            </a:extLst>
          </p:cNvPr>
          <p:cNvSpPr>
            <a:spLocks noGrp="1"/>
          </p:cNvSpPr>
          <p:nvPr>
            <p:ph type="sldNum" sz="quarter" idx="12"/>
          </p:nvPr>
        </p:nvSpPr>
        <p:spPr/>
        <p:txBody>
          <a:bodyPr/>
          <a:lstStyle/>
          <a:p>
            <a:fld id="{44855709-06EE-47CD-8358-338DC8DF0791}" type="slidenum">
              <a:rPr lang="en-GB" smtClean="0"/>
              <a:t>‹#›</a:t>
            </a:fld>
            <a:endParaRPr lang="en-GB"/>
          </a:p>
        </p:txBody>
      </p:sp>
    </p:spTree>
    <p:extLst>
      <p:ext uri="{BB962C8B-B14F-4D97-AF65-F5344CB8AC3E}">
        <p14:creationId xmlns:p14="http://schemas.microsoft.com/office/powerpoint/2010/main" val="318642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A7F53-1349-03A1-41A3-FC15AC32FC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E01764-D774-6816-D507-989072442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F13D1-EAD9-024C-5E3C-9D8F2039E0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FAD9F0-CF3B-EC7A-6B1A-E0CC4A5CC7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D7BA7F-9846-C621-3816-D9471FC60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14FD2C4-F998-2951-A4A7-44D9BEB7BAD0}"/>
              </a:ext>
            </a:extLst>
          </p:cNvPr>
          <p:cNvSpPr>
            <a:spLocks noGrp="1"/>
          </p:cNvSpPr>
          <p:nvPr>
            <p:ph type="dt" sz="half" idx="10"/>
          </p:nvPr>
        </p:nvSpPr>
        <p:spPr/>
        <p:txBody>
          <a:bodyPr/>
          <a:lstStyle/>
          <a:p>
            <a:fld id="{2F965DE3-5110-468C-9724-DF84BC45D9B4}" type="datetimeFigureOut">
              <a:rPr lang="en-GB" smtClean="0"/>
              <a:t>03/01/2025</a:t>
            </a:fld>
            <a:endParaRPr lang="en-GB"/>
          </a:p>
        </p:txBody>
      </p:sp>
      <p:sp>
        <p:nvSpPr>
          <p:cNvPr id="8" name="Footer Placeholder 7">
            <a:extLst>
              <a:ext uri="{FF2B5EF4-FFF2-40B4-BE49-F238E27FC236}">
                <a16:creationId xmlns:a16="http://schemas.microsoft.com/office/drawing/2014/main" id="{5F83997E-CF92-5A15-D071-7E436A4A75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B5A952-A7C6-39DF-BD34-A01BC742E4B2}"/>
              </a:ext>
            </a:extLst>
          </p:cNvPr>
          <p:cNvSpPr>
            <a:spLocks noGrp="1"/>
          </p:cNvSpPr>
          <p:nvPr>
            <p:ph type="sldNum" sz="quarter" idx="12"/>
          </p:nvPr>
        </p:nvSpPr>
        <p:spPr/>
        <p:txBody>
          <a:bodyPr/>
          <a:lstStyle/>
          <a:p>
            <a:fld id="{44855709-06EE-47CD-8358-338DC8DF0791}" type="slidenum">
              <a:rPr lang="en-GB" smtClean="0"/>
              <a:t>‹#›</a:t>
            </a:fld>
            <a:endParaRPr lang="en-GB"/>
          </a:p>
        </p:txBody>
      </p:sp>
    </p:spTree>
    <p:extLst>
      <p:ext uri="{BB962C8B-B14F-4D97-AF65-F5344CB8AC3E}">
        <p14:creationId xmlns:p14="http://schemas.microsoft.com/office/powerpoint/2010/main" val="3054525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F534-BDF6-3C52-638A-F95D3B023C1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13FC29B-93A1-062A-C048-8155CC8BAB67}"/>
              </a:ext>
            </a:extLst>
          </p:cNvPr>
          <p:cNvSpPr>
            <a:spLocks noGrp="1"/>
          </p:cNvSpPr>
          <p:nvPr>
            <p:ph type="dt" sz="half" idx="10"/>
          </p:nvPr>
        </p:nvSpPr>
        <p:spPr/>
        <p:txBody>
          <a:bodyPr/>
          <a:lstStyle/>
          <a:p>
            <a:fld id="{2F965DE3-5110-468C-9724-DF84BC45D9B4}" type="datetimeFigureOut">
              <a:rPr lang="en-GB" smtClean="0"/>
              <a:t>03/01/2025</a:t>
            </a:fld>
            <a:endParaRPr lang="en-GB"/>
          </a:p>
        </p:txBody>
      </p:sp>
      <p:sp>
        <p:nvSpPr>
          <p:cNvPr id="4" name="Footer Placeholder 3">
            <a:extLst>
              <a:ext uri="{FF2B5EF4-FFF2-40B4-BE49-F238E27FC236}">
                <a16:creationId xmlns:a16="http://schemas.microsoft.com/office/drawing/2014/main" id="{8BCE9F57-042B-F218-42B3-6FC2684728C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06467D-97CC-2FD5-1E39-E616C68CDFD8}"/>
              </a:ext>
            </a:extLst>
          </p:cNvPr>
          <p:cNvSpPr>
            <a:spLocks noGrp="1"/>
          </p:cNvSpPr>
          <p:nvPr>
            <p:ph type="sldNum" sz="quarter" idx="12"/>
          </p:nvPr>
        </p:nvSpPr>
        <p:spPr/>
        <p:txBody>
          <a:bodyPr/>
          <a:lstStyle/>
          <a:p>
            <a:fld id="{44855709-06EE-47CD-8358-338DC8DF0791}" type="slidenum">
              <a:rPr lang="en-GB" smtClean="0"/>
              <a:t>‹#›</a:t>
            </a:fld>
            <a:endParaRPr lang="en-GB"/>
          </a:p>
        </p:txBody>
      </p:sp>
    </p:spTree>
    <p:extLst>
      <p:ext uri="{BB962C8B-B14F-4D97-AF65-F5344CB8AC3E}">
        <p14:creationId xmlns:p14="http://schemas.microsoft.com/office/powerpoint/2010/main" val="378135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870C57-8201-FC3F-84C1-5D193D0441BC}"/>
              </a:ext>
            </a:extLst>
          </p:cNvPr>
          <p:cNvSpPr>
            <a:spLocks noGrp="1"/>
          </p:cNvSpPr>
          <p:nvPr>
            <p:ph type="dt" sz="half" idx="10"/>
          </p:nvPr>
        </p:nvSpPr>
        <p:spPr/>
        <p:txBody>
          <a:bodyPr/>
          <a:lstStyle/>
          <a:p>
            <a:fld id="{2F965DE3-5110-468C-9724-DF84BC45D9B4}" type="datetimeFigureOut">
              <a:rPr lang="en-GB" smtClean="0"/>
              <a:t>03/01/2025</a:t>
            </a:fld>
            <a:endParaRPr lang="en-GB"/>
          </a:p>
        </p:txBody>
      </p:sp>
      <p:sp>
        <p:nvSpPr>
          <p:cNvPr id="3" name="Footer Placeholder 2">
            <a:extLst>
              <a:ext uri="{FF2B5EF4-FFF2-40B4-BE49-F238E27FC236}">
                <a16:creationId xmlns:a16="http://schemas.microsoft.com/office/drawing/2014/main" id="{D42B26DB-455C-37A2-5BF8-324299F654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1797C17-58F7-AAC7-74FE-C1E76AA54171}"/>
              </a:ext>
            </a:extLst>
          </p:cNvPr>
          <p:cNvSpPr>
            <a:spLocks noGrp="1"/>
          </p:cNvSpPr>
          <p:nvPr>
            <p:ph type="sldNum" sz="quarter" idx="12"/>
          </p:nvPr>
        </p:nvSpPr>
        <p:spPr/>
        <p:txBody>
          <a:bodyPr/>
          <a:lstStyle/>
          <a:p>
            <a:fld id="{44855709-06EE-47CD-8358-338DC8DF0791}" type="slidenum">
              <a:rPr lang="en-GB" smtClean="0"/>
              <a:t>‹#›</a:t>
            </a:fld>
            <a:endParaRPr lang="en-GB"/>
          </a:p>
        </p:txBody>
      </p:sp>
    </p:spTree>
    <p:extLst>
      <p:ext uri="{BB962C8B-B14F-4D97-AF65-F5344CB8AC3E}">
        <p14:creationId xmlns:p14="http://schemas.microsoft.com/office/powerpoint/2010/main" val="383509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FAE97-85B7-8A05-6F83-E925AFF271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821C258-5E14-83B5-6A71-2B62B89CE9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E6D6C9-5D35-6945-AD55-406C28372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8D29CE-541D-628F-9230-BE4FCABA2A4A}"/>
              </a:ext>
            </a:extLst>
          </p:cNvPr>
          <p:cNvSpPr>
            <a:spLocks noGrp="1"/>
          </p:cNvSpPr>
          <p:nvPr>
            <p:ph type="dt" sz="half" idx="10"/>
          </p:nvPr>
        </p:nvSpPr>
        <p:spPr/>
        <p:txBody>
          <a:bodyPr/>
          <a:lstStyle/>
          <a:p>
            <a:fld id="{2F965DE3-5110-468C-9724-DF84BC45D9B4}" type="datetimeFigureOut">
              <a:rPr lang="en-GB" smtClean="0"/>
              <a:t>03/01/2025</a:t>
            </a:fld>
            <a:endParaRPr lang="en-GB"/>
          </a:p>
        </p:txBody>
      </p:sp>
      <p:sp>
        <p:nvSpPr>
          <p:cNvPr id="6" name="Footer Placeholder 5">
            <a:extLst>
              <a:ext uri="{FF2B5EF4-FFF2-40B4-BE49-F238E27FC236}">
                <a16:creationId xmlns:a16="http://schemas.microsoft.com/office/drawing/2014/main" id="{CDF0BCB7-B7C5-A4DA-0ACC-B2197E2A19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470FA8-0A3A-C121-1743-B3A4836CB5DD}"/>
              </a:ext>
            </a:extLst>
          </p:cNvPr>
          <p:cNvSpPr>
            <a:spLocks noGrp="1"/>
          </p:cNvSpPr>
          <p:nvPr>
            <p:ph type="sldNum" sz="quarter" idx="12"/>
          </p:nvPr>
        </p:nvSpPr>
        <p:spPr/>
        <p:txBody>
          <a:bodyPr/>
          <a:lstStyle/>
          <a:p>
            <a:fld id="{44855709-06EE-47CD-8358-338DC8DF0791}" type="slidenum">
              <a:rPr lang="en-GB" smtClean="0"/>
              <a:t>‹#›</a:t>
            </a:fld>
            <a:endParaRPr lang="en-GB"/>
          </a:p>
        </p:txBody>
      </p:sp>
    </p:spTree>
    <p:extLst>
      <p:ext uri="{BB962C8B-B14F-4D97-AF65-F5344CB8AC3E}">
        <p14:creationId xmlns:p14="http://schemas.microsoft.com/office/powerpoint/2010/main" val="358198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0F5D-A811-C19E-3CD9-BB0125C18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3820E7-6E03-DB69-98D0-960996E69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C5F1BF-C310-375C-E34B-E7D3D0AA6A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3B08A-9EF3-CFFF-FD38-46A0255FBB12}"/>
              </a:ext>
            </a:extLst>
          </p:cNvPr>
          <p:cNvSpPr>
            <a:spLocks noGrp="1"/>
          </p:cNvSpPr>
          <p:nvPr>
            <p:ph type="dt" sz="half" idx="10"/>
          </p:nvPr>
        </p:nvSpPr>
        <p:spPr/>
        <p:txBody>
          <a:bodyPr/>
          <a:lstStyle/>
          <a:p>
            <a:fld id="{2F965DE3-5110-468C-9724-DF84BC45D9B4}" type="datetimeFigureOut">
              <a:rPr lang="en-GB" smtClean="0"/>
              <a:t>03/01/2025</a:t>
            </a:fld>
            <a:endParaRPr lang="en-GB"/>
          </a:p>
        </p:txBody>
      </p:sp>
      <p:sp>
        <p:nvSpPr>
          <p:cNvPr id="6" name="Footer Placeholder 5">
            <a:extLst>
              <a:ext uri="{FF2B5EF4-FFF2-40B4-BE49-F238E27FC236}">
                <a16:creationId xmlns:a16="http://schemas.microsoft.com/office/drawing/2014/main" id="{BC129694-00B7-B152-E443-75907439DB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E6BF9E-756C-9E8B-4B80-CF93672E2580}"/>
              </a:ext>
            </a:extLst>
          </p:cNvPr>
          <p:cNvSpPr>
            <a:spLocks noGrp="1"/>
          </p:cNvSpPr>
          <p:nvPr>
            <p:ph type="sldNum" sz="quarter" idx="12"/>
          </p:nvPr>
        </p:nvSpPr>
        <p:spPr/>
        <p:txBody>
          <a:bodyPr/>
          <a:lstStyle/>
          <a:p>
            <a:fld id="{44855709-06EE-47CD-8358-338DC8DF0791}" type="slidenum">
              <a:rPr lang="en-GB" smtClean="0"/>
              <a:t>‹#›</a:t>
            </a:fld>
            <a:endParaRPr lang="en-GB"/>
          </a:p>
        </p:txBody>
      </p:sp>
    </p:spTree>
    <p:extLst>
      <p:ext uri="{BB962C8B-B14F-4D97-AF65-F5344CB8AC3E}">
        <p14:creationId xmlns:p14="http://schemas.microsoft.com/office/powerpoint/2010/main" val="3249443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A01B1C-E41B-D7D9-757D-2F7B09A346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489B01-BA10-0ABE-A8AC-72AADE355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1C6A46-5BDB-BBDC-137B-A4EEA19C8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F965DE3-5110-468C-9724-DF84BC45D9B4}" type="datetimeFigureOut">
              <a:rPr lang="en-GB" smtClean="0"/>
              <a:t>03/01/2025</a:t>
            </a:fld>
            <a:endParaRPr lang="en-GB"/>
          </a:p>
        </p:txBody>
      </p:sp>
      <p:sp>
        <p:nvSpPr>
          <p:cNvPr id="5" name="Footer Placeholder 4">
            <a:extLst>
              <a:ext uri="{FF2B5EF4-FFF2-40B4-BE49-F238E27FC236}">
                <a16:creationId xmlns:a16="http://schemas.microsoft.com/office/drawing/2014/main" id="{25C4ABC7-E969-AC07-DE4F-1EAF4EE3B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5AE56D2-EB30-198D-5A8F-E32EDB9B75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855709-06EE-47CD-8358-338DC8DF0791}" type="slidenum">
              <a:rPr lang="en-GB" smtClean="0"/>
              <a:t>‹#›</a:t>
            </a:fld>
            <a:endParaRPr lang="en-GB"/>
          </a:p>
        </p:txBody>
      </p:sp>
    </p:spTree>
    <p:extLst>
      <p:ext uri="{BB962C8B-B14F-4D97-AF65-F5344CB8AC3E}">
        <p14:creationId xmlns:p14="http://schemas.microsoft.com/office/powerpoint/2010/main" val="2967874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leybournechase.com/general-clean" TargetMode="External"/><Relationship Id="rId5" Type="http://schemas.openxmlformats.org/officeDocument/2006/relationships/image" Target="../media/image9.png"/><Relationship Id="rId4" Type="http://schemas.openxmlformats.org/officeDocument/2006/relationships/hyperlink" Target="mailto:events@leybournechase.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hyperlink" Target="mailto:chair@leybournechase.org" TargetMode="Externa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1288A-D137-F973-DC63-A3BB6540E7B2}"/>
              </a:ext>
            </a:extLst>
          </p:cNvPr>
          <p:cNvSpPr>
            <a:spLocks noGrp="1"/>
          </p:cNvSpPr>
          <p:nvPr>
            <p:ph type="title"/>
          </p:nvPr>
        </p:nvSpPr>
        <p:spPr>
          <a:xfrm>
            <a:off x="174942" y="4897273"/>
            <a:ext cx="6143626" cy="852564"/>
          </a:xfrm>
        </p:spPr>
        <p:txBody>
          <a:bodyPr vert="horz" wrap="square" lIns="91440" tIns="45720" rIns="91440" bIns="45720" rtlCol="0" anchor="b">
            <a:normAutofit fontScale="90000"/>
          </a:bodyPr>
          <a:lstStyle/>
          <a:p>
            <a:r>
              <a:rPr lang="en-US" sz="5600" dirty="0" err="1">
                <a:solidFill>
                  <a:schemeClr val="bg1"/>
                </a:solidFill>
              </a:rPr>
              <a:t>Leybourne</a:t>
            </a:r>
            <a:r>
              <a:rPr lang="en-US" sz="5600" dirty="0">
                <a:solidFill>
                  <a:schemeClr val="bg1"/>
                </a:solidFill>
              </a:rPr>
              <a:t> Grange Management CIC</a:t>
            </a:r>
          </a:p>
        </p:txBody>
      </p:sp>
      <p:sp>
        <p:nvSpPr>
          <p:cNvPr id="3" name="Text Placeholder 2">
            <a:extLst>
              <a:ext uri="{FF2B5EF4-FFF2-40B4-BE49-F238E27FC236}">
                <a16:creationId xmlns:a16="http://schemas.microsoft.com/office/drawing/2014/main" id="{E7978851-BF87-786B-7881-A31F35BD4A3B}"/>
              </a:ext>
            </a:extLst>
          </p:cNvPr>
          <p:cNvSpPr>
            <a:spLocks noGrp="1"/>
          </p:cNvSpPr>
          <p:nvPr>
            <p:ph type="body" idx="1"/>
          </p:nvPr>
        </p:nvSpPr>
        <p:spPr>
          <a:xfrm>
            <a:off x="6096000" y="4965881"/>
            <a:ext cx="6024663" cy="1725038"/>
          </a:xfrm>
        </p:spPr>
        <p:txBody>
          <a:bodyPr vert="horz" lIns="91440" tIns="45720" rIns="91440" bIns="45720" rtlCol="0" anchor="b">
            <a:noAutofit/>
          </a:bodyPr>
          <a:lstStyle/>
          <a:p>
            <a:r>
              <a:rPr lang="en-US" b="1" dirty="0">
                <a:solidFill>
                  <a:schemeClr val="bg1"/>
                </a:solidFill>
              </a:rPr>
              <a:t>Amendments to The Articles of Association </a:t>
            </a:r>
          </a:p>
          <a:p>
            <a:r>
              <a:rPr lang="en-US" b="1" dirty="0">
                <a:solidFill>
                  <a:schemeClr val="bg1"/>
                </a:solidFill>
              </a:rPr>
              <a:t>Explanation Ahead of the Extraordinary General Meeting (EGM)</a:t>
            </a:r>
          </a:p>
          <a:p>
            <a:r>
              <a:rPr lang="en-US" b="1" dirty="0">
                <a:solidFill>
                  <a:schemeClr val="bg1"/>
                </a:solidFill>
              </a:rPr>
              <a:t>21</a:t>
            </a:r>
            <a:r>
              <a:rPr lang="en-US" b="1" baseline="30000" dirty="0">
                <a:solidFill>
                  <a:schemeClr val="bg1"/>
                </a:solidFill>
              </a:rPr>
              <a:t>st</a:t>
            </a:r>
            <a:r>
              <a:rPr lang="en-US" b="1" dirty="0">
                <a:solidFill>
                  <a:schemeClr val="bg1"/>
                </a:solidFill>
              </a:rPr>
              <a:t> January 2025</a:t>
            </a:r>
          </a:p>
          <a:p>
            <a:r>
              <a:rPr lang="en-US" b="1" dirty="0">
                <a:solidFill>
                  <a:schemeClr val="bg1"/>
                </a:solidFill>
              </a:rPr>
              <a:t>SallyAnne Logan, Independent Chair</a:t>
            </a:r>
          </a:p>
        </p:txBody>
      </p:sp>
      <p:pic>
        <p:nvPicPr>
          <p:cNvPr id="5" name="Picture 4">
            <a:extLst>
              <a:ext uri="{FF2B5EF4-FFF2-40B4-BE49-F238E27FC236}">
                <a16:creationId xmlns:a16="http://schemas.microsoft.com/office/drawing/2014/main" id="{B9D9E768-008C-B423-FCDA-A23317CDF23B}"/>
              </a:ext>
            </a:extLst>
          </p:cNvPr>
          <p:cNvPicPr>
            <a:picLocks noChangeAspect="1"/>
          </p:cNvPicPr>
          <p:nvPr/>
        </p:nvPicPr>
        <p:blipFill>
          <a:blip r:embed="rId3"/>
          <a:srcRect t="5496" b="14296"/>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7" name="Group 16">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8" name="Freeform: Shape 17">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Picture 5" descr="A close up of a logo&#10;&#10;Description automatically generated">
            <a:extLst>
              <a:ext uri="{FF2B5EF4-FFF2-40B4-BE49-F238E27FC236}">
                <a16:creationId xmlns:a16="http://schemas.microsoft.com/office/drawing/2014/main" id="{BDB03898-C2A1-BC0A-F537-C4E0F5C134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17" y="5916918"/>
            <a:ext cx="3868272" cy="852564"/>
          </a:xfrm>
          <a:prstGeom prst="rect">
            <a:avLst/>
          </a:prstGeom>
        </p:spPr>
      </p:pic>
    </p:spTree>
    <p:extLst>
      <p:ext uri="{BB962C8B-B14F-4D97-AF65-F5344CB8AC3E}">
        <p14:creationId xmlns:p14="http://schemas.microsoft.com/office/powerpoint/2010/main" val="2440432879"/>
      </p:ext>
    </p:extLst>
  </p:cSld>
  <p:clrMapOvr>
    <a:masterClrMapping/>
  </p:clrMapOvr>
  <mc:AlternateContent xmlns:mc="http://schemas.openxmlformats.org/markup-compatibility/2006">
    <mc:Choice xmlns:p14="http://schemas.microsoft.com/office/powerpoint/2010/main" Requires="p14">
      <p:transition spd="slow" p14:dur="2000" advTm="36142"/>
    </mc:Choice>
    <mc:Fallback>
      <p:transition spd="slow" advTm="3614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E0006A-9CE7-49E8-B515-1421AB91FC1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CAF553-CB6A-11BA-D10A-B18E1C48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976FFF-598C-0C6D-CA11-587997F9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AB922A-8CA2-4917-5DD4-19B999C1DC1E}"/>
              </a:ext>
            </a:extLst>
          </p:cNvPr>
          <p:cNvPicPr>
            <a:picLocks noChangeAspect="1"/>
          </p:cNvPicPr>
          <p:nvPr/>
        </p:nvPicPr>
        <p:blipFill>
          <a:blip r:embed="rId3"/>
          <a:srcRect r="11990" b="-3"/>
          <a:stretch/>
        </p:blipFill>
        <p:spPr>
          <a:xfrm>
            <a:off x="7014484" y="4215750"/>
            <a:ext cx="5135842" cy="2713604"/>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sp>
        <p:nvSpPr>
          <p:cNvPr id="4" name="Title 3">
            <a:extLst>
              <a:ext uri="{FF2B5EF4-FFF2-40B4-BE49-F238E27FC236}">
                <a16:creationId xmlns:a16="http://schemas.microsoft.com/office/drawing/2014/main" id="{7D407551-87FB-BF4F-C363-20B9CCD4C51F}"/>
              </a:ext>
            </a:extLst>
          </p:cNvPr>
          <p:cNvSpPr>
            <a:spLocks noGrp="1"/>
          </p:cNvSpPr>
          <p:nvPr>
            <p:ph type="title"/>
          </p:nvPr>
        </p:nvSpPr>
        <p:spPr>
          <a:xfrm>
            <a:off x="152399" y="180111"/>
            <a:ext cx="11839575" cy="991464"/>
          </a:xfrm>
          <a:solidFill>
            <a:schemeClr val="accent3">
              <a:lumMod val="75000"/>
            </a:schemeClr>
          </a:solidFill>
        </p:spPr>
        <p:txBody>
          <a:bodyPr>
            <a:normAutofit/>
          </a:bodyPr>
          <a:lstStyle/>
          <a:p>
            <a:r>
              <a:rPr lang="en-GB" dirty="0">
                <a:solidFill>
                  <a:schemeClr val="bg1"/>
                </a:solidFill>
              </a:rPr>
              <a:t>Mechanics For The Hybrid EGM – 21</a:t>
            </a:r>
            <a:r>
              <a:rPr lang="en-GB" baseline="30000" dirty="0">
                <a:solidFill>
                  <a:schemeClr val="bg1"/>
                </a:solidFill>
              </a:rPr>
              <a:t>st</a:t>
            </a:r>
            <a:r>
              <a:rPr lang="en-GB" dirty="0">
                <a:solidFill>
                  <a:schemeClr val="bg1"/>
                </a:solidFill>
              </a:rPr>
              <a:t> January 2025</a:t>
            </a:r>
          </a:p>
        </p:txBody>
      </p:sp>
      <p:sp>
        <p:nvSpPr>
          <p:cNvPr id="5" name="Content Placeholder 4">
            <a:extLst>
              <a:ext uri="{FF2B5EF4-FFF2-40B4-BE49-F238E27FC236}">
                <a16:creationId xmlns:a16="http://schemas.microsoft.com/office/drawing/2014/main" id="{B4379377-28F4-0685-1921-9927E54C89F2}"/>
              </a:ext>
            </a:extLst>
          </p:cNvPr>
          <p:cNvSpPr>
            <a:spLocks noGrp="1"/>
          </p:cNvSpPr>
          <p:nvPr>
            <p:ph idx="1"/>
          </p:nvPr>
        </p:nvSpPr>
        <p:spPr>
          <a:xfrm>
            <a:off x="149194" y="1459841"/>
            <a:ext cx="6302336" cy="4849619"/>
          </a:xfrm>
        </p:spPr>
        <p:txBody>
          <a:bodyPr>
            <a:normAutofit/>
          </a:bodyPr>
          <a:lstStyle/>
          <a:p>
            <a:pPr lvl="1"/>
            <a:r>
              <a:rPr lang="en-GB" sz="2000" dirty="0">
                <a:solidFill>
                  <a:schemeClr val="tx1">
                    <a:lumMod val="85000"/>
                    <a:lumOff val="15000"/>
                  </a:schemeClr>
                </a:solidFill>
              </a:rPr>
              <a:t>There are three options.  You can attend;</a:t>
            </a:r>
          </a:p>
          <a:p>
            <a:pPr lvl="2"/>
            <a:r>
              <a:rPr lang="en-GB" sz="1600" dirty="0">
                <a:solidFill>
                  <a:schemeClr val="tx1">
                    <a:lumMod val="85000"/>
                    <a:lumOff val="15000"/>
                  </a:schemeClr>
                </a:solidFill>
              </a:rPr>
              <a:t>In person at the Sports Pavilion</a:t>
            </a:r>
          </a:p>
          <a:p>
            <a:pPr lvl="2"/>
            <a:r>
              <a:rPr lang="en-GB" sz="1600" dirty="0">
                <a:solidFill>
                  <a:schemeClr val="tx1">
                    <a:lumMod val="85000"/>
                    <a:lumOff val="15000"/>
                  </a:schemeClr>
                </a:solidFill>
              </a:rPr>
              <a:t>Virtually via Board Pro</a:t>
            </a:r>
          </a:p>
          <a:p>
            <a:pPr lvl="2"/>
            <a:r>
              <a:rPr lang="en-GB" sz="1600" dirty="0">
                <a:solidFill>
                  <a:schemeClr val="tx1">
                    <a:lumMod val="85000"/>
                    <a:lumOff val="15000"/>
                  </a:schemeClr>
                </a:solidFill>
              </a:rPr>
              <a:t>Proxy in attendance</a:t>
            </a:r>
          </a:p>
          <a:p>
            <a:pPr lvl="1"/>
            <a:r>
              <a:rPr lang="en-GB" sz="2000" b="1" dirty="0">
                <a:solidFill>
                  <a:schemeClr val="tx1">
                    <a:lumMod val="85000"/>
                    <a:lumOff val="15000"/>
                  </a:schemeClr>
                </a:solidFill>
              </a:rPr>
              <a:t>In person </a:t>
            </a:r>
            <a:r>
              <a:rPr lang="en-GB" sz="2000" dirty="0">
                <a:solidFill>
                  <a:schemeClr val="tx1">
                    <a:lumMod val="85000"/>
                    <a:lumOff val="15000"/>
                  </a:schemeClr>
                </a:solidFill>
              </a:rPr>
              <a:t>– please arrive no later than 6.15pm to register attendance</a:t>
            </a:r>
          </a:p>
          <a:p>
            <a:pPr lvl="1"/>
            <a:r>
              <a:rPr lang="en-GB" sz="2000" b="1" dirty="0">
                <a:solidFill>
                  <a:schemeClr val="tx1">
                    <a:lumMod val="85000"/>
                    <a:lumOff val="15000"/>
                  </a:schemeClr>
                </a:solidFill>
              </a:rPr>
              <a:t>Virtual attendance </a:t>
            </a:r>
            <a:r>
              <a:rPr lang="en-GB" sz="2000" dirty="0">
                <a:solidFill>
                  <a:schemeClr val="tx1">
                    <a:lumMod val="85000"/>
                    <a:lumOff val="15000"/>
                  </a:schemeClr>
                </a:solidFill>
              </a:rPr>
              <a:t>requires a link to the meeting (please contact </a:t>
            </a:r>
            <a:r>
              <a:rPr lang="en-GB" sz="2000" dirty="0">
                <a:solidFill>
                  <a:schemeClr val="tx1">
                    <a:lumMod val="85000"/>
                    <a:lumOff val="15000"/>
                  </a:schemeClr>
                </a:solidFill>
                <a:hlinkClick r:id="rId4"/>
              </a:rPr>
              <a:t>events@leybournechase.org</a:t>
            </a:r>
            <a:r>
              <a:rPr lang="en-GB" sz="2000" dirty="0">
                <a:solidFill>
                  <a:schemeClr val="tx1">
                    <a:lumMod val="85000"/>
                    <a:lumOff val="15000"/>
                  </a:schemeClr>
                </a:solidFill>
              </a:rPr>
              <a:t> a minimum of 24 hours before the EGM to register and receive the meeting link</a:t>
            </a:r>
          </a:p>
          <a:p>
            <a:pPr lvl="1"/>
            <a:r>
              <a:rPr lang="en-GB" sz="2000" b="1" dirty="0">
                <a:solidFill>
                  <a:schemeClr val="tx1">
                    <a:lumMod val="85000"/>
                    <a:lumOff val="15000"/>
                  </a:schemeClr>
                </a:solidFill>
              </a:rPr>
              <a:t>Proxy Vote (attendance by Proxy required) </a:t>
            </a:r>
            <a:r>
              <a:rPr lang="en-GB" sz="2000" dirty="0">
                <a:solidFill>
                  <a:schemeClr val="tx1">
                    <a:lumMod val="85000"/>
                    <a:lumOff val="15000"/>
                  </a:schemeClr>
                </a:solidFill>
              </a:rPr>
              <a:t>– form can be found at the end of EGM pack on the website and must be submitted </a:t>
            </a:r>
            <a:r>
              <a:rPr lang="en-GB" sz="2000" b="1" dirty="0">
                <a:solidFill>
                  <a:schemeClr val="tx1">
                    <a:lumMod val="85000"/>
                    <a:lumOff val="15000"/>
                  </a:schemeClr>
                </a:solidFill>
              </a:rPr>
              <a:t>no later than 5pm on 20</a:t>
            </a:r>
            <a:r>
              <a:rPr lang="en-GB" sz="2000" b="1" baseline="30000" dirty="0">
                <a:solidFill>
                  <a:schemeClr val="tx1">
                    <a:lumMod val="85000"/>
                    <a:lumOff val="15000"/>
                  </a:schemeClr>
                </a:solidFill>
              </a:rPr>
              <a:t>th</a:t>
            </a:r>
            <a:r>
              <a:rPr lang="en-GB" sz="2000" b="1" dirty="0">
                <a:solidFill>
                  <a:schemeClr val="tx1">
                    <a:lumMod val="85000"/>
                    <a:lumOff val="15000"/>
                  </a:schemeClr>
                </a:solidFill>
              </a:rPr>
              <a:t> January 2025.  </a:t>
            </a:r>
            <a:r>
              <a:rPr lang="en-GB" sz="2000" dirty="0">
                <a:solidFill>
                  <a:schemeClr val="tx1">
                    <a:lumMod val="85000"/>
                    <a:lumOff val="15000"/>
                  </a:schemeClr>
                </a:solidFill>
              </a:rPr>
              <a:t>You can tell your proxy how to vote or allow them to vote as they see fit </a:t>
            </a:r>
          </a:p>
          <a:p>
            <a:pPr marL="457200" lvl="1" indent="0">
              <a:buNone/>
            </a:pPr>
            <a:endParaRPr lang="en-GB" sz="1600" dirty="0">
              <a:solidFill>
                <a:schemeClr val="tx1">
                  <a:lumMod val="85000"/>
                  <a:lumOff val="15000"/>
                </a:schemeClr>
              </a:solidFill>
            </a:endParaRPr>
          </a:p>
        </p:txBody>
      </p:sp>
      <p:pic>
        <p:nvPicPr>
          <p:cNvPr id="8" name="Picture 7">
            <a:extLst>
              <a:ext uri="{FF2B5EF4-FFF2-40B4-BE49-F238E27FC236}">
                <a16:creationId xmlns:a16="http://schemas.microsoft.com/office/drawing/2014/main" id="{3EF2498A-9914-DDFC-C464-1E79235BA99C}"/>
              </a:ext>
            </a:extLst>
          </p:cNvPr>
          <p:cNvPicPr>
            <a:picLocks noChangeAspect="1"/>
          </p:cNvPicPr>
          <p:nvPr/>
        </p:nvPicPr>
        <p:blipFill>
          <a:blip r:embed="rId5"/>
          <a:stretch>
            <a:fillRect/>
          </a:stretch>
        </p:blipFill>
        <p:spPr>
          <a:xfrm>
            <a:off x="7014484" y="2182881"/>
            <a:ext cx="3865199" cy="853514"/>
          </a:xfrm>
          <a:prstGeom prst="rect">
            <a:avLst/>
          </a:prstGeom>
        </p:spPr>
      </p:pic>
      <p:sp>
        <p:nvSpPr>
          <p:cNvPr id="6" name="TextBox 5">
            <a:extLst>
              <a:ext uri="{FF2B5EF4-FFF2-40B4-BE49-F238E27FC236}">
                <a16:creationId xmlns:a16="http://schemas.microsoft.com/office/drawing/2014/main" id="{CA0DF5AE-CF09-71B4-45E0-214B27D420E3}"/>
              </a:ext>
            </a:extLst>
          </p:cNvPr>
          <p:cNvSpPr txBox="1"/>
          <p:nvPr/>
        </p:nvSpPr>
        <p:spPr>
          <a:xfrm>
            <a:off x="6451533" y="1314286"/>
            <a:ext cx="4991100" cy="830997"/>
          </a:xfrm>
          <a:prstGeom prst="rect">
            <a:avLst/>
          </a:prstGeom>
          <a:noFill/>
        </p:spPr>
        <p:txBody>
          <a:bodyPr wrap="square">
            <a:spAutoFit/>
          </a:bodyPr>
          <a:lstStyle/>
          <a:p>
            <a:r>
              <a:rPr lang="en-GB" sz="2400" b="1" dirty="0"/>
              <a:t>6.30pm at The Sports Pavilion or via Board Pro</a:t>
            </a:r>
          </a:p>
        </p:txBody>
      </p:sp>
      <p:sp>
        <p:nvSpPr>
          <p:cNvPr id="10" name="TextBox 9">
            <a:extLst>
              <a:ext uri="{FF2B5EF4-FFF2-40B4-BE49-F238E27FC236}">
                <a16:creationId xmlns:a16="http://schemas.microsoft.com/office/drawing/2014/main" id="{A74019D1-9173-44A3-8FB0-FD77AD8768B6}"/>
              </a:ext>
            </a:extLst>
          </p:cNvPr>
          <p:cNvSpPr txBox="1"/>
          <p:nvPr/>
        </p:nvSpPr>
        <p:spPr>
          <a:xfrm>
            <a:off x="0" y="6375356"/>
            <a:ext cx="6146800" cy="369332"/>
          </a:xfrm>
          <a:prstGeom prst="rect">
            <a:avLst/>
          </a:prstGeom>
          <a:noFill/>
        </p:spPr>
        <p:txBody>
          <a:bodyPr wrap="square">
            <a:spAutoFit/>
          </a:bodyPr>
          <a:lstStyle/>
          <a:p>
            <a:pPr marL="457200" lvl="1" indent="0">
              <a:buNone/>
            </a:pPr>
            <a:r>
              <a:rPr lang="en-GB" sz="1800" dirty="0">
                <a:solidFill>
                  <a:schemeClr val="tx1">
                    <a:lumMod val="85000"/>
                    <a:lumOff val="15000"/>
                  </a:schemeClr>
                </a:solidFill>
              </a:rPr>
              <a:t>Link to EGM Pack - </a:t>
            </a:r>
            <a:r>
              <a:rPr lang="en-GB" dirty="0">
                <a:hlinkClick r:id="rId6"/>
              </a:rPr>
              <a:t>News &amp; Info | </a:t>
            </a:r>
            <a:r>
              <a:rPr lang="en-GB" dirty="0" err="1">
                <a:hlinkClick r:id="rId6"/>
              </a:rPr>
              <a:t>Leybourne</a:t>
            </a:r>
            <a:r>
              <a:rPr lang="en-GB" dirty="0">
                <a:hlinkClick r:id="rId6"/>
              </a:rPr>
              <a:t> Chase</a:t>
            </a:r>
            <a:r>
              <a:rPr lang="en-GB" sz="1800" dirty="0">
                <a:solidFill>
                  <a:schemeClr val="tx1">
                    <a:lumMod val="85000"/>
                    <a:lumOff val="15000"/>
                  </a:schemeClr>
                </a:solidFill>
              </a:rPr>
              <a:t>      </a:t>
            </a:r>
          </a:p>
        </p:txBody>
      </p:sp>
    </p:spTree>
    <p:extLst>
      <p:ext uri="{BB962C8B-B14F-4D97-AF65-F5344CB8AC3E}">
        <p14:creationId xmlns:p14="http://schemas.microsoft.com/office/powerpoint/2010/main" val="1493573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DEC1EB0-346B-0833-8558-D39195067478}"/>
              </a:ext>
            </a:extLst>
          </p:cNvPr>
          <p:cNvPicPr>
            <a:picLocks noChangeAspect="1"/>
          </p:cNvPicPr>
          <p:nvPr/>
        </p:nvPicPr>
        <p:blipFill>
          <a:blip r:embed="rId2"/>
          <a:srcRect t="14347" b="13422"/>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8" name="Group 17">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3">
            <a:extLst>
              <a:ext uri="{FF2B5EF4-FFF2-40B4-BE49-F238E27FC236}">
                <a16:creationId xmlns:a16="http://schemas.microsoft.com/office/drawing/2014/main" id="{B7B08A5A-BA29-1866-DB2A-2B4E2AE8C291}"/>
              </a:ext>
            </a:extLst>
          </p:cNvPr>
          <p:cNvSpPr>
            <a:spLocks noGrp="1"/>
          </p:cNvSpPr>
          <p:nvPr>
            <p:ph type="ctrTitle"/>
          </p:nvPr>
        </p:nvSpPr>
        <p:spPr>
          <a:xfrm>
            <a:off x="190499" y="5053092"/>
            <a:ext cx="3153924" cy="1400400"/>
          </a:xfrm>
        </p:spPr>
        <p:txBody>
          <a:bodyPr wrap="square" anchor="b">
            <a:noAutofit/>
          </a:bodyPr>
          <a:lstStyle/>
          <a:p>
            <a:pPr algn="l"/>
            <a:r>
              <a:rPr lang="en-GB" sz="4800" dirty="0">
                <a:solidFill>
                  <a:schemeClr val="bg1"/>
                </a:solidFill>
              </a:rPr>
              <a:t>Thank You For Listening!</a:t>
            </a:r>
          </a:p>
        </p:txBody>
      </p:sp>
      <p:pic>
        <p:nvPicPr>
          <p:cNvPr id="8" name="Picture 7">
            <a:extLst>
              <a:ext uri="{FF2B5EF4-FFF2-40B4-BE49-F238E27FC236}">
                <a16:creationId xmlns:a16="http://schemas.microsoft.com/office/drawing/2014/main" id="{CD330DDB-175E-177E-4A62-F8FD09564501}"/>
              </a:ext>
            </a:extLst>
          </p:cNvPr>
          <p:cNvPicPr>
            <a:picLocks noChangeAspect="1"/>
          </p:cNvPicPr>
          <p:nvPr/>
        </p:nvPicPr>
        <p:blipFill>
          <a:blip r:embed="rId4"/>
          <a:stretch>
            <a:fillRect/>
          </a:stretch>
        </p:blipFill>
        <p:spPr>
          <a:xfrm>
            <a:off x="8812447" y="5993881"/>
            <a:ext cx="3189054" cy="704208"/>
          </a:xfrm>
          <a:prstGeom prst="rect">
            <a:avLst/>
          </a:prstGeom>
        </p:spPr>
      </p:pic>
      <p:sp>
        <p:nvSpPr>
          <p:cNvPr id="2" name="TextBox 1">
            <a:extLst>
              <a:ext uri="{FF2B5EF4-FFF2-40B4-BE49-F238E27FC236}">
                <a16:creationId xmlns:a16="http://schemas.microsoft.com/office/drawing/2014/main" id="{C9B61361-43AC-B6D3-5E8C-11C1CDC006BD}"/>
              </a:ext>
            </a:extLst>
          </p:cNvPr>
          <p:cNvSpPr txBox="1"/>
          <p:nvPr/>
        </p:nvSpPr>
        <p:spPr>
          <a:xfrm>
            <a:off x="3534922" y="4371585"/>
            <a:ext cx="8214626" cy="1200329"/>
          </a:xfrm>
          <a:prstGeom prst="rect">
            <a:avLst/>
          </a:prstGeom>
          <a:noFill/>
        </p:spPr>
        <p:txBody>
          <a:bodyPr wrap="square" rtlCol="0">
            <a:spAutoFit/>
          </a:bodyPr>
          <a:lstStyle/>
          <a:p>
            <a:r>
              <a:rPr lang="en-GB" sz="2400" dirty="0">
                <a:solidFill>
                  <a:schemeClr val="bg1"/>
                </a:solidFill>
              </a:rPr>
              <a:t>If you have any further questions, please email them to </a:t>
            </a:r>
            <a:r>
              <a:rPr lang="en-GB" sz="2400" dirty="0">
                <a:solidFill>
                  <a:schemeClr val="bg1"/>
                </a:solidFill>
                <a:hlinkClick r:id="rId5"/>
              </a:rPr>
              <a:t>chair@leybournechase.org</a:t>
            </a:r>
            <a:endParaRPr lang="en-GB" sz="2400" dirty="0">
              <a:solidFill>
                <a:schemeClr val="bg1"/>
              </a:solidFill>
            </a:endParaRPr>
          </a:p>
          <a:p>
            <a:r>
              <a:rPr lang="en-GB" sz="2400" dirty="0">
                <a:solidFill>
                  <a:schemeClr val="bg1"/>
                </a:solidFill>
              </a:rPr>
              <a:t>See you on the 21</a:t>
            </a:r>
            <a:r>
              <a:rPr lang="en-GB" sz="2400" baseline="30000" dirty="0">
                <a:solidFill>
                  <a:schemeClr val="bg1"/>
                </a:solidFill>
              </a:rPr>
              <a:t>st</a:t>
            </a:r>
            <a:r>
              <a:rPr lang="en-GB" sz="2400" dirty="0">
                <a:solidFill>
                  <a:schemeClr val="bg1"/>
                </a:solidFill>
              </a:rPr>
              <a:t> January 6.30pm!</a:t>
            </a:r>
          </a:p>
        </p:txBody>
      </p:sp>
      <p:sp>
        <p:nvSpPr>
          <p:cNvPr id="3" name="TextBox 2">
            <a:extLst>
              <a:ext uri="{FF2B5EF4-FFF2-40B4-BE49-F238E27FC236}">
                <a16:creationId xmlns:a16="http://schemas.microsoft.com/office/drawing/2014/main" id="{AFF09CF8-A3F3-5D5B-32CC-82796BD9BB94}"/>
              </a:ext>
            </a:extLst>
          </p:cNvPr>
          <p:cNvSpPr txBox="1"/>
          <p:nvPr/>
        </p:nvSpPr>
        <p:spPr>
          <a:xfrm>
            <a:off x="3210938" y="5753292"/>
            <a:ext cx="4931074" cy="923330"/>
          </a:xfrm>
          <a:prstGeom prst="rect">
            <a:avLst/>
          </a:prstGeom>
          <a:noFill/>
        </p:spPr>
        <p:txBody>
          <a:bodyPr wrap="square" rtlCol="0">
            <a:spAutoFit/>
          </a:bodyPr>
          <a:lstStyle/>
          <a:p>
            <a:r>
              <a:rPr lang="en-GB" dirty="0">
                <a:solidFill>
                  <a:schemeClr val="bg1"/>
                </a:solidFill>
              </a:rPr>
              <a:t>We are using new technology to host the EGM, so please bear with us if there are hitches on the night.  Thank you.</a:t>
            </a:r>
          </a:p>
        </p:txBody>
      </p:sp>
    </p:spTree>
    <p:extLst>
      <p:ext uri="{BB962C8B-B14F-4D97-AF65-F5344CB8AC3E}">
        <p14:creationId xmlns:p14="http://schemas.microsoft.com/office/powerpoint/2010/main" val="1227418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CB44F6-92E8-8425-F78E-95DC1337967C}"/>
              </a:ext>
            </a:extLst>
          </p:cNvPr>
          <p:cNvPicPr>
            <a:picLocks noChangeAspect="1"/>
          </p:cNvPicPr>
          <p:nvPr/>
        </p:nvPicPr>
        <p:blipFill>
          <a:blip r:embed="rId3">
            <a:alphaModFix amt="93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E5A662D-7C2D-78BE-C0A9-7915FC5C76CC}"/>
              </a:ext>
            </a:extLst>
          </p:cNvPr>
          <p:cNvSpPr>
            <a:spLocks noGrp="1"/>
          </p:cNvSpPr>
          <p:nvPr>
            <p:ph type="title"/>
          </p:nvPr>
        </p:nvSpPr>
        <p:spPr>
          <a:xfrm>
            <a:off x="749822" y="1083203"/>
            <a:ext cx="8596668" cy="728133"/>
          </a:xfrm>
        </p:spPr>
        <p:txBody>
          <a:bodyPr>
            <a:normAutofit fontScale="90000"/>
          </a:bodyPr>
          <a:lstStyle/>
          <a:p>
            <a:r>
              <a:rPr lang="en-GB" dirty="0">
                <a:solidFill>
                  <a:schemeClr val="bg1"/>
                </a:solidFill>
              </a:rPr>
              <a:t>Mission </a:t>
            </a:r>
            <a:br>
              <a:rPr lang="en-GB" dirty="0">
                <a:solidFill>
                  <a:schemeClr val="bg1"/>
                </a:solidFill>
              </a:rPr>
            </a:br>
            <a:r>
              <a:rPr lang="en-GB" dirty="0">
                <a:solidFill>
                  <a:schemeClr val="bg1"/>
                </a:solidFill>
              </a:rPr>
              <a:t>Statement</a:t>
            </a:r>
          </a:p>
        </p:txBody>
      </p:sp>
      <p:sp>
        <p:nvSpPr>
          <p:cNvPr id="3" name="Text Placeholder 2">
            <a:extLst>
              <a:ext uri="{FF2B5EF4-FFF2-40B4-BE49-F238E27FC236}">
                <a16:creationId xmlns:a16="http://schemas.microsoft.com/office/drawing/2014/main" id="{2ECE55CF-5E38-9EEC-F96B-0DE6CCF04E6B}"/>
              </a:ext>
            </a:extLst>
          </p:cNvPr>
          <p:cNvSpPr>
            <a:spLocks noGrp="1"/>
          </p:cNvSpPr>
          <p:nvPr>
            <p:ph type="body" idx="1"/>
          </p:nvPr>
        </p:nvSpPr>
        <p:spPr>
          <a:xfrm>
            <a:off x="349531" y="1971129"/>
            <a:ext cx="3998182" cy="459426"/>
          </a:xfrm>
        </p:spPr>
        <p:txBody>
          <a:bodyPr>
            <a:normAutofit fontScale="25000" lnSpcReduction="20000"/>
          </a:bodyPr>
          <a:lstStyle/>
          <a:p>
            <a:pPr eaLnBrk="1" hangingPunct="1">
              <a:spcBef>
                <a:spcPct val="35000"/>
              </a:spcBef>
              <a:buClr>
                <a:schemeClr val="tx2"/>
              </a:buClr>
              <a:buSzPct val="70000"/>
              <a:buFont typeface="Arial" panose="020B0604020202020204" pitchFamily="34" charset="0"/>
              <a:buNone/>
            </a:pPr>
            <a:endParaRPr lang="en-GB" alt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GB" sz="7200" b="1" dirty="0">
                <a:solidFill>
                  <a:schemeClr val="bg1"/>
                </a:solidFill>
              </a:rPr>
              <a:t>The Community Trust Declaration states;</a:t>
            </a:r>
          </a:p>
        </p:txBody>
      </p:sp>
      <p:pic>
        <p:nvPicPr>
          <p:cNvPr id="8" name="Picture 7">
            <a:extLst>
              <a:ext uri="{FF2B5EF4-FFF2-40B4-BE49-F238E27FC236}">
                <a16:creationId xmlns:a16="http://schemas.microsoft.com/office/drawing/2014/main" id="{02C418DA-9A32-6D46-B3B0-6BE1FF5AE16B}"/>
              </a:ext>
            </a:extLst>
          </p:cNvPr>
          <p:cNvPicPr>
            <a:picLocks noChangeAspect="1"/>
          </p:cNvPicPr>
          <p:nvPr/>
        </p:nvPicPr>
        <p:blipFill>
          <a:blip r:embed="rId4"/>
          <a:stretch>
            <a:fillRect/>
          </a:stretch>
        </p:blipFill>
        <p:spPr>
          <a:xfrm>
            <a:off x="5763886" y="688752"/>
            <a:ext cx="6241321" cy="3086367"/>
          </a:xfrm>
          <a:prstGeom prst="rect">
            <a:avLst/>
          </a:prstGeom>
        </p:spPr>
      </p:pic>
      <p:pic>
        <p:nvPicPr>
          <p:cNvPr id="10" name="Picture 9">
            <a:extLst>
              <a:ext uri="{FF2B5EF4-FFF2-40B4-BE49-F238E27FC236}">
                <a16:creationId xmlns:a16="http://schemas.microsoft.com/office/drawing/2014/main" id="{11C84101-AB71-173A-5923-037C33F90709}"/>
              </a:ext>
            </a:extLst>
          </p:cNvPr>
          <p:cNvPicPr>
            <a:picLocks noChangeAspect="1"/>
          </p:cNvPicPr>
          <p:nvPr/>
        </p:nvPicPr>
        <p:blipFill>
          <a:blip r:embed="rId5"/>
          <a:stretch>
            <a:fillRect/>
          </a:stretch>
        </p:blipFill>
        <p:spPr>
          <a:xfrm>
            <a:off x="5763885" y="3905212"/>
            <a:ext cx="6241321" cy="845893"/>
          </a:xfrm>
          <a:prstGeom prst="rect">
            <a:avLst/>
          </a:prstGeom>
        </p:spPr>
      </p:pic>
      <p:pic>
        <p:nvPicPr>
          <p:cNvPr id="6" name="Picture 5">
            <a:extLst>
              <a:ext uri="{FF2B5EF4-FFF2-40B4-BE49-F238E27FC236}">
                <a16:creationId xmlns:a16="http://schemas.microsoft.com/office/drawing/2014/main" id="{8CBDF6C5-43A7-3441-2DA0-C447EB554F43}"/>
              </a:ext>
            </a:extLst>
          </p:cNvPr>
          <p:cNvPicPr>
            <a:picLocks noChangeAspect="1"/>
          </p:cNvPicPr>
          <p:nvPr/>
        </p:nvPicPr>
        <p:blipFill>
          <a:blip r:embed="rId6"/>
          <a:stretch>
            <a:fillRect/>
          </a:stretch>
        </p:blipFill>
        <p:spPr>
          <a:xfrm>
            <a:off x="349531" y="2750140"/>
            <a:ext cx="5169945" cy="2049958"/>
          </a:xfrm>
          <a:prstGeom prst="rect">
            <a:avLst/>
          </a:prstGeom>
          <a:ln cmpd="sng">
            <a:solidFill>
              <a:schemeClr val="tx1"/>
            </a:solidFill>
          </a:ln>
        </p:spPr>
      </p:pic>
      <p:pic>
        <p:nvPicPr>
          <p:cNvPr id="4" name="Picture 3" descr="A close up of a logo&#10;&#10;Description automatically generated">
            <a:extLst>
              <a:ext uri="{FF2B5EF4-FFF2-40B4-BE49-F238E27FC236}">
                <a16:creationId xmlns:a16="http://schemas.microsoft.com/office/drawing/2014/main" id="{A9E37FF0-E11E-143D-B199-A87BF91FDF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1293" y="5811109"/>
            <a:ext cx="3868272" cy="852564"/>
          </a:xfrm>
          <a:prstGeom prst="rect">
            <a:avLst/>
          </a:prstGeom>
        </p:spPr>
      </p:pic>
    </p:spTree>
    <p:extLst>
      <p:ext uri="{BB962C8B-B14F-4D97-AF65-F5344CB8AC3E}">
        <p14:creationId xmlns:p14="http://schemas.microsoft.com/office/powerpoint/2010/main" val="126759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5A20B4C-DC36-1525-D187-2F34B922A5E1}"/>
              </a:ext>
            </a:extLst>
          </p:cNvPr>
          <p:cNvSpPr>
            <a:spLocks noGrp="1"/>
          </p:cNvSpPr>
          <p:nvPr>
            <p:ph type="title"/>
          </p:nvPr>
        </p:nvSpPr>
        <p:spPr>
          <a:xfrm>
            <a:off x="1155557" y="4551036"/>
            <a:ext cx="4284420" cy="1687143"/>
          </a:xfrm>
        </p:spPr>
        <p:txBody>
          <a:bodyPr anchor="t">
            <a:normAutofit/>
          </a:bodyPr>
          <a:lstStyle/>
          <a:p>
            <a:r>
              <a:rPr lang="en-GB" sz="3400" dirty="0">
                <a:solidFill>
                  <a:schemeClr val="bg1"/>
                </a:solidFill>
              </a:rPr>
              <a:t>Achieving Good Governance and Operational Standards</a:t>
            </a:r>
          </a:p>
        </p:txBody>
      </p:sp>
      <p:sp>
        <p:nvSpPr>
          <p:cNvPr id="43" name="Rectangle 42">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CC8E894-1B11-FA76-DE00-1097A9851A80}"/>
              </a:ext>
            </a:extLst>
          </p:cNvPr>
          <p:cNvPicPr>
            <a:picLocks noChangeAspect="1"/>
          </p:cNvPicPr>
          <p:nvPr/>
        </p:nvPicPr>
        <p:blipFill>
          <a:blip r:embed="rId3"/>
          <a:srcRect t="5863" r="-2" b="5862"/>
          <a:stretch/>
        </p:blipFill>
        <p:spPr>
          <a:xfrm>
            <a:off x="1155556" y="637762"/>
            <a:ext cx="9889765" cy="3579308"/>
          </a:xfrm>
          <a:prstGeom prst="rect">
            <a:avLst/>
          </a:prstGeom>
        </p:spPr>
      </p:pic>
      <p:sp>
        <p:nvSpPr>
          <p:cNvPr id="45" name="Rectangle 4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454411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7F6F64A-8309-B826-5284-5D62DF61840D}"/>
              </a:ext>
            </a:extLst>
          </p:cNvPr>
          <p:cNvSpPr>
            <a:spLocks noGrp="1"/>
          </p:cNvSpPr>
          <p:nvPr>
            <p:ph idx="1"/>
          </p:nvPr>
        </p:nvSpPr>
        <p:spPr>
          <a:xfrm>
            <a:off x="6311900" y="4688206"/>
            <a:ext cx="5717199" cy="2223134"/>
          </a:xfrm>
        </p:spPr>
        <p:txBody>
          <a:bodyPr>
            <a:normAutofit lnSpcReduction="10000"/>
          </a:bodyPr>
          <a:lstStyle/>
          <a:p>
            <a:r>
              <a:rPr lang="en-GB" sz="1600" dirty="0"/>
              <a:t>Articles are out of date/not best practice standards</a:t>
            </a:r>
          </a:p>
          <a:p>
            <a:r>
              <a:rPr lang="en-GB" sz="1600" dirty="0"/>
              <a:t>High quorum for AGM/EGM’s</a:t>
            </a:r>
          </a:p>
          <a:p>
            <a:r>
              <a:rPr lang="en-GB" sz="1600" dirty="0"/>
              <a:t>High quorum for Board Meetings</a:t>
            </a:r>
          </a:p>
          <a:p>
            <a:r>
              <a:rPr lang="en-GB" sz="1600" dirty="0"/>
              <a:t>Bring clarity to areas where the Articles are currently silent</a:t>
            </a:r>
          </a:p>
          <a:p>
            <a:r>
              <a:rPr lang="en-GB" sz="1600" dirty="0"/>
              <a:t>HE drew a close to the EP period in early 2024</a:t>
            </a:r>
          </a:p>
          <a:p>
            <a:r>
              <a:rPr lang="en-GB" sz="1600" dirty="0"/>
              <a:t>Anthony Collins Solicitors have advised the CIC on amendments</a:t>
            </a:r>
          </a:p>
          <a:p>
            <a:endParaRPr lang="en-GB" sz="1600" dirty="0"/>
          </a:p>
          <a:p>
            <a:endParaRPr lang="en-GB" sz="1600" dirty="0"/>
          </a:p>
          <a:p>
            <a:pPr lvl="1"/>
            <a:endParaRPr lang="en-GB" sz="1600" dirty="0"/>
          </a:p>
        </p:txBody>
      </p:sp>
      <p:pic>
        <p:nvPicPr>
          <p:cNvPr id="11" name="Picture 10">
            <a:extLst>
              <a:ext uri="{FF2B5EF4-FFF2-40B4-BE49-F238E27FC236}">
                <a16:creationId xmlns:a16="http://schemas.microsoft.com/office/drawing/2014/main" id="{9271A624-BBB4-1711-7B1E-7404A6171F7C}"/>
              </a:ext>
            </a:extLst>
          </p:cNvPr>
          <p:cNvPicPr>
            <a:picLocks noChangeAspect="1"/>
          </p:cNvPicPr>
          <p:nvPr/>
        </p:nvPicPr>
        <p:blipFill>
          <a:blip r:embed="rId4"/>
          <a:stretch>
            <a:fillRect/>
          </a:stretch>
        </p:blipFill>
        <p:spPr>
          <a:xfrm>
            <a:off x="8163900" y="188145"/>
            <a:ext cx="3865199" cy="853514"/>
          </a:xfrm>
          <a:prstGeom prst="rect">
            <a:avLst/>
          </a:prstGeom>
        </p:spPr>
      </p:pic>
      <p:sp>
        <p:nvSpPr>
          <p:cNvPr id="2" name="TextBox 1">
            <a:extLst>
              <a:ext uri="{FF2B5EF4-FFF2-40B4-BE49-F238E27FC236}">
                <a16:creationId xmlns:a16="http://schemas.microsoft.com/office/drawing/2014/main" id="{9AEADA30-C7C8-082C-3054-C9B24EFC596B}"/>
              </a:ext>
            </a:extLst>
          </p:cNvPr>
          <p:cNvSpPr txBox="1"/>
          <p:nvPr/>
        </p:nvSpPr>
        <p:spPr>
          <a:xfrm>
            <a:off x="378801" y="6376840"/>
            <a:ext cx="5717199" cy="338554"/>
          </a:xfrm>
          <a:prstGeom prst="rect">
            <a:avLst/>
          </a:prstGeom>
          <a:noFill/>
        </p:spPr>
        <p:txBody>
          <a:bodyPr wrap="square" rtlCol="0">
            <a:spAutoFit/>
          </a:bodyPr>
          <a:lstStyle/>
          <a:p>
            <a:r>
              <a:rPr lang="en-GB" sz="1600" b="1" dirty="0">
                <a:solidFill>
                  <a:schemeClr val="bg1"/>
                </a:solidFill>
              </a:rPr>
              <a:t>The current Articles and CDT can be found here ?????</a:t>
            </a:r>
          </a:p>
        </p:txBody>
      </p:sp>
    </p:spTree>
    <p:extLst>
      <p:ext uri="{BB962C8B-B14F-4D97-AF65-F5344CB8AC3E}">
        <p14:creationId xmlns:p14="http://schemas.microsoft.com/office/powerpoint/2010/main" val="2524727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5A20B4C-DC36-1525-D187-2F34B922A5E1}"/>
              </a:ext>
            </a:extLst>
          </p:cNvPr>
          <p:cNvSpPr>
            <a:spLocks noGrp="1"/>
          </p:cNvSpPr>
          <p:nvPr>
            <p:ph type="title"/>
          </p:nvPr>
        </p:nvSpPr>
        <p:spPr>
          <a:xfrm>
            <a:off x="371476" y="365125"/>
            <a:ext cx="11687174" cy="787400"/>
          </a:xfrm>
          <a:solidFill>
            <a:schemeClr val="accent3">
              <a:lumMod val="75000"/>
            </a:schemeClr>
          </a:solidFill>
        </p:spPr>
        <p:txBody>
          <a:bodyPr>
            <a:normAutofit/>
          </a:bodyPr>
          <a:lstStyle/>
          <a:p>
            <a:r>
              <a:rPr lang="en-GB" sz="3700" dirty="0">
                <a:solidFill>
                  <a:schemeClr val="bg1"/>
                </a:solidFill>
              </a:rPr>
              <a:t>Why Change the Articles?</a:t>
            </a:r>
          </a:p>
        </p:txBody>
      </p:sp>
      <p:sp>
        <p:nvSpPr>
          <p:cNvPr id="5" name="Content Placeholder 4">
            <a:extLst>
              <a:ext uri="{FF2B5EF4-FFF2-40B4-BE49-F238E27FC236}">
                <a16:creationId xmlns:a16="http://schemas.microsoft.com/office/drawing/2014/main" id="{37F6F64A-8309-B826-5284-5D62DF61840D}"/>
              </a:ext>
            </a:extLst>
          </p:cNvPr>
          <p:cNvSpPr>
            <a:spLocks noGrp="1"/>
          </p:cNvSpPr>
          <p:nvPr>
            <p:ph idx="1"/>
          </p:nvPr>
        </p:nvSpPr>
        <p:spPr>
          <a:xfrm>
            <a:off x="-10157" y="2664066"/>
            <a:ext cx="5831185" cy="3694373"/>
          </a:xfrm>
        </p:spPr>
        <p:txBody>
          <a:bodyPr>
            <a:normAutofit/>
          </a:bodyPr>
          <a:lstStyle/>
          <a:p>
            <a:pPr marL="457200" lvl="1" indent="0">
              <a:buNone/>
            </a:pPr>
            <a:r>
              <a:rPr lang="en-GB" b="1" dirty="0"/>
              <a:t>Board Operations and Decision Making;</a:t>
            </a:r>
          </a:p>
          <a:p>
            <a:pPr lvl="1"/>
            <a:r>
              <a:rPr lang="en-GB" dirty="0"/>
              <a:t>Achieve and sustain good governance</a:t>
            </a:r>
          </a:p>
          <a:p>
            <a:pPr lvl="1"/>
            <a:r>
              <a:rPr lang="en-GB" dirty="0"/>
              <a:t>More efficient and effective</a:t>
            </a:r>
          </a:p>
          <a:p>
            <a:pPr lvl="1"/>
            <a:r>
              <a:rPr lang="en-GB" dirty="0"/>
              <a:t>Streamline decision making</a:t>
            </a:r>
          </a:p>
          <a:p>
            <a:pPr lvl="1"/>
            <a:r>
              <a:rPr lang="en-GB" dirty="0"/>
              <a:t>Ease of understanding</a:t>
            </a:r>
          </a:p>
          <a:p>
            <a:pPr lvl="1"/>
            <a:endParaRPr lang="en-GB" sz="2000" dirty="0"/>
          </a:p>
        </p:txBody>
      </p:sp>
      <p:pic>
        <p:nvPicPr>
          <p:cNvPr id="3" name="Picture 2">
            <a:extLst>
              <a:ext uri="{FF2B5EF4-FFF2-40B4-BE49-F238E27FC236}">
                <a16:creationId xmlns:a16="http://schemas.microsoft.com/office/drawing/2014/main" id="{159FF78A-3F53-17E2-FADA-28A0971BAD1B}"/>
              </a:ext>
            </a:extLst>
          </p:cNvPr>
          <p:cNvPicPr>
            <a:picLocks noChangeAspect="1"/>
          </p:cNvPicPr>
          <p:nvPr/>
        </p:nvPicPr>
        <p:blipFill>
          <a:blip r:embed="rId3"/>
          <a:srcRect l="329" r="2" b="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6" name="Picture 5">
            <a:extLst>
              <a:ext uri="{FF2B5EF4-FFF2-40B4-BE49-F238E27FC236}">
                <a16:creationId xmlns:a16="http://schemas.microsoft.com/office/drawing/2014/main" id="{0CC4B33C-412C-C29A-44BA-8EFBF0461699}"/>
              </a:ext>
            </a:extLst>
          </p:cNvPr>
          <p:cNvPicPr>
            <a:picLocks noChangeAspect="1"/>
          </p:cNvPicPr>
          <p:nvPr/>
        </p:nvPicPr>
        <p:blipFill>
          <a:blip r:embed="rId4"/>
          <a:stretch>
            <a:fillRect/>
          </a:stretch>
        </p:blipFill>
        <p:spPr>
          <a:xfrm>
            <a:off x="258150" y="5836470"/>
            <a:ext cx="3865199" cy="853514"/>
          </a:xfrm>
          <a:prstGeom prst="rect">
            <a:avLst/>
          </a:prstGeom>
        </p:spPr>
      </p:pic>
      <p:sp>
        <p:nvSpPr>
          <p:cNvPr id="7" name="TextBox 6">
            <a:extLst>
              <a:ext uri="{FF2B5EF4-FFF2-40B4-BE49-F238E27FC236}">
                <a16:creationId xmlns:a16="http://schemas.microsoft.com/office/drawing/2014/main" id="{46EA7667-C8D4-6046-47F9-AAB06D6B1A28}"/>
              </a:ext>
            </a:extLst>
          </p:cNvPr>
          <p:cNvSpPr txBox="1"/>
          <p:nvPr/>
        </p:nvSpPr>
        <p:spPr>
          <a:xfrm>
            <a:off x="6094476" y="1323581"/>
            <a:ext cx="5856995" cy="2000548"/>
          </a:xfrm>
          <a:prstGeom prst="rect">
            <a:avLst/>
          </a:prstGeom>
          <a:noFill/>
        </p:spPr>
        <p:txBody>
          <a:bodyPr wrap="square" rtlCol="0">
            <a:spAutoFit/>
          </a:bodyPr>
          <a:lstStyle/>
          <a:p>
            <a:pPr lvl="1"/>
            <a:r>
              <a:rPr lang="en-GB" sz="2400" b="1" dirty="0"/>
              <a:t>Community Decision Making</a:t>
            </a:r>
            <a:r>
              <a:rPr lang="en-GB" sz="2400" dirty="0"/>
              <a:t>;</a:t>
            </a:r>
          </a:p>
          <a:p>
            <a:pPr marL="742950" lvl="1" indent="-285750">
              <a:buFont typeface="Arial" panose="020B0604020202020204" pitchFamily="34" charset="0"/>
              <a:buChar char="•"/>
            </a:pPr>
            <a:r>
              <a:rPr lang="en-GB" sz="2000" dirty="0"/>
              <a:t>Lower quorum to enable ease of decision making</a:t>
            </a:r>
          </a:p>
          <a:p>
            <a:pPr marL="742950" lvl="1" indent="-285750">
              <a:buFont typeface="Arial" panose="020B0604020202020204" pitchFamily="34" charset="0"/>
              <a:buChar char="•"/>
            </a:pPr>
            <a:r>
              <a:rPr lang="en-GB" sz="2000" dirty="0"/>
              <a:t>Easier and more efficient</a:t>
            </a:r>
          </a:p>
          <a:p>
            <a:pPr marL="742950" lvl="1" indent="-285750">
              <a:buFont typeface="Arial" panose="020B0604020202020204" pitchFamily="34" charset="0"/>
              <a:buChar char="•"/>
            </a:pPr>
            <a:r>
              <a:rPr lang="en-GB" sz="2000" dirty="0"/>
              <a:t>Clarity on members rights for leaseholders</a:t>
            </a:r>
          </a:p>
          <a:p>
            <a:pPr marL="742950" lvl="1" indent="-285750">
              <a:buFont typeface="Arial" panose="020B0604020202020204" pitchFamily="34" charset="0"/>
              <a:buChar char="•"/>
            </a:pPr>
            <a:r>
              <a:rPr lang="en-GB" sz="2000" dirty="0"/>
              <a:t>Improve resident engagement and influence</a:t>
            </a:r>
          </a:p>
        </p:txBody>
      </p:sp>
      <p:sp>
        <p:nvSpPr>
          <p:cNvPr id="2" name="TextBox 1">
            <a:extLst>
              <a:ext uri="{FF2B5EF4-FFF2-40B4-BE49-F238E27FC236}">
                <a16:creationId xmlns:a16="http://schemas.microsoft.com/office/drawing/2014/main" id="{DC6D29B2-F805-D0DD-7D69-597DB5FCCFD2}"/>
              </a:ext>
            </a:extLst>
          </p:cNvPr>
          <p:cNvSpPr txBox="1"/>
          <p:nvPr/>
        </p:nvSpPr>
        <p:spPr>
          <a:xfrm>
            <a:off x="469900" y="1323581"/>
            <a:ext cx="5351128" cy="1384995"/>
          </a:xfrm>
          <a:prstGeom prst="rect">
            <a:avLst/>
          </a:prstGeom>
          <a:noFill/>
        </p:spPr>
        <p:txBody>
          <a:bodyPr wrap="square" rtlCol="0">
            <a:spAutoFit/>
          </a:bodyPr>
          <a:lstStyle/>
          <a:p>
            <a:r>
              <a:rPr lang="en-GB" sz="2800" dirty="0"/>
              <a:t>Currently too restrictive &amp; not aligned to best practice</a:t>
            </a:r>
          </a:p>
          <a:p>
            <a:endParaRPr lang="en-GB" sz="2800" dirty="0"/>
          </a:p>
        </p:txBody>
      </p:sp>
      <p:sp>
        <p:nvSpPr>
          <p:cNvPr id="8" name="TextBox 7">
            <a:extLst>
              <a:ext uri="{FF2B5EF4-FFF2-40B4-BE49-F238E27FC236}">
                <a16:creationId xmlns:a16="http://schemas.microsoft.com/office/drawing/2014/main" id="{E39C24B3-829D-507F-99FE-C1DAA8D9DC05}"/>
              </a:ext>
            </a:extLst>
          </p:cNvPr>
          <p:cNvSpPr txBox="1"/>
          <p:nvPr/>
        </p:nvSpPr>
        <p:spPr>
          <a:xfrm>
            <a:off x="258150" y="5181759"/>
            <a:ext cx="4986950" cy="646331"/>
          </a:xfrm>
          <a:prstGeom prst="rect">
            <a:avLst/>
          </a:prstGeom>
          <a:noFill/>
        </p:spPr>
        <p:txBody>
          <a:bodyPr wrap="square" rtlCol="0">
            <a:spAutoFit/>
          </a:bodyPr>
          <a:lstStyle/>
          <a:p>
            <a:r>
              <a:rPr lang="en-GB" dirty="0"/>
              <a:t>The CIC is Governed by The Office of the Regulator for Community Interest Companies </a:t>
            </a:r>
          </a:p>
        </p:txBody>
      </p:sp>
    </p:spTree>
    <p:extLst>
      <p:ext uri="{BB962C8B-B14F-4D97-AF65-F5344CB8AC3E}">
        <p14:creationId xmlns:p14="http://schemas.microsoft.com/office/powerpoint/2010/main" val="1933875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4915BC-E844-A535-3F03-9E6FB7920EAD}"/>
            </a:ext>
          </a:extLst>
        </p:cNvPr>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AE8AED5A-9A96-410E-F2C2-D0348A97D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D8054F-67AE-5450-0741-0B1AC2100F6D}"/>
              </a:ext>
            </a:extLst>
          </p:cNvPr>
          <p:cNvSpPr>
            <a:spLocks noGrp="1"/>
          </p:cNvSpPr>
          <p:nvPr>
            <p:ph type="title"/>
          </p:nvPr>
        </p:nvSpPr>
        <p:spPr>
          <a:xfrm>
            <a:off x="371476" y="365125"/>
            <a:ext cx="11687174" cy="787400"/>
          </a:xfrm>
          <a:solidFill>
            <a:schemeClr val="accent3">
              <a:lumMod val="75000"/>
            </a:schemeClr>
          </a:solidFill>
        </p:spPr>
        <p:txBody>
          <a:bodyPr>
            <a:normAutofit/>
          </a:bodyPr>
          <a:lstStyle/>
          <a:p>
            <a:r>
              <a:rPr lang="en-GB" sz="3700" dirty="0">
                <a:solidFill>
                  <a:schemeClr val="bg1"/>
                </a:solidFill>
              </a:rPr>
              <a:t>What Is The Purpose of This Presentation?</a:t>
            </a:r>
          </a:p>
        </p:txBody>
      </p:sp>
      <p:sp>
        <p:nvSpPr>
          <p:cNvPr id="5" name="Content Placeholder 4">
            <a:extLst>
              <a:ext uri="{FF2B5EF4-FFF2-40B4-BE49-F238E27FC236}">
                <a16:creationId xmlns:a16="http://schemas.microsoft.com/office/drawing/2014/main" id="{A30EB5F0-902C-75D5-C12B-799CFDB832F1}"/>
              </a:ext>
            </a:extLst>
          </p:cNvPr>
          <p:cNvSpPr>
            <a:spLocks noGrp="1"/>
          </p:cNvSpPr>
          <p:nvPr>
            <p:ph idx="1"/>
          </p:nvPr>
        </p:nvSpPr>
        <p:spPr>
          <a:xfrm>
            <a:off x="-38399" y="1517650"/>
            <a:ext cx="5831185" cy="3694373"/>
          </a:xfrm>
        </p:spPr>
        <p:txBody>
          <a:bodyPr>
            <a:normAutofit lnSpcReduction="10000"/>
          </a:bodyPr>
          <a:lstStyle/>
          <a:p>
            <a:pPr lvl="1"/>
            <a:r>
              <a:rPr lang="en-GB" sz="2000" dirty="0"/>
              <a:t>To set out the </a:t>
            </a:r>
            <a:r>
              <a:rPr lang="en-GB" sz="2000" b="1" dirty="0"/>
              <a:t>main and key </a:t>
            </a:r>
            <a:r>
              <a:rPr lang="en-GB" sz="2000" dirty="0"/>
              <a:t>changes proposed by the board of Directors</a:t>
            </a:r>
          </a:p>
          <a:p>
            <a:pPr lvl="1"/>
            <a:r>
              <a:rPr lang="en-GB" sz="2000" dirty="0"/>
              <a:t>Compare and contrast the existing Articles with the proposed new</a:t>
            </a:r>
          </a:p>
          <a:p>
            <a:pPr lvl="1"/>
            <a:r>
              <a:rPr lang="en-GB" sz="2000" dirty="0"/>
              <a:t>Help Members to understand why we need attendance at the EGM on the 21</a:t>
            </a:r>
            <a:r>
              <a:rPr lang="en-GB" sz="2000" baseline="30000" dirty="0"/>
              <a:t>st</a:t>
            </a:r>
            <a:r>
              <a:rPr lang="en-GB" sz="2000" dirty="0"/>
              <a:t> January</a:t>
            </a:r>
          </a:p>
          <a:p>
            <a:pPr lvl="1"/>
            <a:r>
              <a:rPr lang="en-GB" sz="2000" dirty="0"/>
              <a:t>Help Members consider their decision ahead of the EGM and to be more informed of their choices</a:t>
            </a:r>
          </a:p>
          <a:p>
            <a:pPr lvl="1"/>
            <a:r>
              <a:rPr lang="en-GB" sz="2000" dirty="0"/>
              <a:t>Keep the EGM on the 21</a:t>
            </a:r>
            <a:r>
              <a:rPr lang="en-GB" sz="2000" baseline="30000" dirty="0"/>
              <a:t>st</a:t>
            </a:r>
            <a:r>
              <a:rPr lang="en-GB" sz="2000" dirty="0"/>
              <a:t> to a maximum of an hour</a:t>
            </a:r>
          </a:p>
          <a:p>
            <a:pPr lvl="1"/>
            <a:r>
              <a:rPr lang="en-GB" sz="2000" dirty="0"/>
              <a:t>Inform residents on HOW to register to attend the EGM</a:t>
            </a:r>
          </a:p>
          <a:p>
            <a:pPr lvl="1"/>
            <a:endParaRPr lang="en-GB" sz="2000" dirty="0"/>
          </a:p>
        </p:txBody>
      </p:sp>
      <p:pic>
        <p:nvPicPr>
          <p:cNvPr id="3" name="Picture 2">
            <a:extLst>
              <a:ext uri="{FF2B5EF4-FFF2-40B4-BE49-F238E27FC236}">
                <a16:creationId xmlns:a16="http://schemas.microsoft.com/office/drawing/2014/main" id="{2A5BCE23-B1A0-10D4-70FD-8399007FA622}"/>
              </a:ext>
            </a:extLst>
          </p:cNvPr>
          <p:cNvPicPr>
            <a:picLocks noChangeAspect="1"/>
          </p:cNvPicPr>
          <p:nvPr/>
        </p:nvPicPr>
        <p:blipFill>
          <a:blip r:embed="rId3"/>
          <a:srcRect l="329" r="2" b="2"/>
          <a:stretch/>
        </p:blipFill>
        <p:spPr>
          <a:xfrm>
            <a:off x="5792786" y="3802961"/>
            <a:ext cx="6406323"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6" name="Picture 5">
            <a:extLst>
              <a:ext uri="{FF2B5EF4-FFF2-40B4-BE49-F238E27FC236}">
                <a16:creationId xmlns:a16="http://schemas.microsoft.com/office/drawing/2014/main" id="{B4C58D37-5635-E594-2451-4223278E802A}"/>
              </a:ext>
            </a:extLst>
          </p:cNvPr>
          <p:cNvPicPr>
            <a:picLocks noChangeAspect="1"/>
          </p:cNvPicPr>
          <p:nvPr/>
        </p:nvPicPr>
        <p:blipFill>
          <a:blip r:embed="rId4"/>
          <a:stretch>
            <a:fillRect/>
          </a:stretch>
        </p:blipFill>
        <p:spPr>
          <a:xfrm>
            <a:off x="258150" y="5836470"/>
            <a:ext cx="3865199" cy="853514"/>
          </a:xfrm>
          <a:prstGeom prst="rect">
            <a:avLst/>
          </a:prstGeom>
        </p:spPr>
      </p:pic>
    </p:spTree>
    <p:extLst>
      <p:ext uri="{BB962C8B-B14F-4D97-AF65-F5344CB8AC3E}">
        <p14:creationId xmlns:p14="http://schemas.microsoft.com/office/powerpoint/2010/main" val="709527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DD8606-1288-5C59-120D-3C0F6D29ED66}"/>
              </a:ext>
            </a:extLst>
          </p:cNvPr>
          <p:cNvPicPr>
            <a:picLocks noChangeAspect="1"/>
          </p:cNvPicPr>
          <p:nvPr/>
        </p:nvPicPr>
        <p:blipFill>
          <a:blip r:embed="rId3">
            <a:alphaModFix amt="17000"/>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0CC4B33C-412C-C29A-44BA-8EFBF0461699}"/>
              </a:ext>
            </a:extLst>
          </p:cNvPr>
          <p:cNvPicPr>
            <a:picLocks noChangeAspect="1"/>
          </p:cNvPicPr>
          <p:nvPr/>
        </p:nvPicPr>
        <p:blipFill>
          <a:blip r:embed="rId4"/>
          <a:stretch>
            <a:fillRect/>
          </a:stretch>
        </p:blipFill>
        <p:spPr>
          <a:xfrm>
            <a:off x="8555401" y="6042940"/>
            <a:ext cx="3522300" cy="777794"/>
          </a:xfrm>
          <a:prstGeom prst="rect">
            <a:avLst/>
          </a:prstGeom>
        </p:spPr>
      </p:pic>
      <p:sp>
        <p:nvSpPr>
          <p:cNvPr id="4" name="Title 3">
            <a:extLst>
              <a:ext uri="{FF2B5EF4-FFF2-40B4-BE49-F238E27FC236}">
                <a16:creationId xmlns:a16="http://schemas.microsoft.com/office/drawing/2014/main" id="{75A20B4C-DC36-1525-D187-2F34B922A5E1}"/>
              </a:ext>
            </a:extLst>
          </p:cNvPr>
          <p:cNvSpPr>
            <a:spLocks noGrp="1"/>
          </p:cNvSpPr>
          <p:nvPr>
            <p:ph type="title"/>
          </p:nvPr>
        </p:nvSpPr>
        <p:spPr>
          <a:solidFill>
            <a:schemeClr val="accent3">
              <a:lumMod val="75000"/>
            </a:schemeClr>
          </a:solidFill>
        </p:spPr>
        <p:txBody>
          <a:bodyPr>
            <a:normAutofit/>
          </a:bodyPr>
          <a:lstStyle/>
          <a:p>
            <a:r>
              <a:rPr lang="en-GB" dirty="0">
                <a:solidFill>
                  <a:schemeClr val="bg1"/>
                </a:solidFill>
              </a:rPr>
              <a:t>Proposed Article Amendments – </a:t>
            </a:r>
            <a:r>
              <a:rPr lang="en-GB" b="1" dirty="0">
                <a:solidFill>
                  <a:schemeClr val="bg1"/>
                </a:solidFill>
              </a:rPr>
              <a:t>Board Governance</a:t>
            </a:r>
          </a:p>
        </p:txBody>
      </p:sp>
      <p:sp>
        <p:nvSpPr>
          <p:cNvPr id="2" name="Text Placeholder 1">
            <a:extLst>
              <a:ext uri="{FF2B5EF4-FFF2-40B4-BE49-F238E27FC236}">
                <a16:creationId xmlns:a16="http://schemas.microsoft.com/office/drawing/2014/main" id="{3F72151F-BB2F-2607-188C-1E6DE9CE701D}"/>
              </a:ext>
            </a:extLst>
          </p:cNvPr>
          <p:cNvSpPr>
            <a:spLocks noGrp="1"/>
          </p:cNvSpPr>
          <p:nvPr>
            <p:ph type="body" idx="1"/>
          </p:nvPr>
        </p:nvSpPr>
        <p:spPr/>
        <p:txBody>
          <a:bodyPr/>
          <a:lstStyle/>
          <a:p>
            <a:r>
              <a:rPr lang="en-GB" dirty="0"/>
              <a:t>Existing Articles – Board Governance (directors)</a:t>
            </a:r>
          </a:p>
        </p:txBody>
      </p:sp>
      <p:sp>
        <p:nvSpPr>
          <p:cNvPr id="5" name="Content Placeholder 4">
            <a:extLst>
              <a:ext uri="{FF2B5EF4-FFF2-40B4-BE49-F238E27FC236}">
                <a16:creationId xmlns:a16="http://schemas.microsoft.com/office/drawing/2014/main" id="{37F6F64A-8309-B826-5284-5D62DF61840D}"/>
              </a:ext>
            </a:extLst>
          </p:cNvPr>
          <p:cNvSpPr>
            <a:spLocks noGrp="1"/>
          </p:cNvSpPr>
          <p:nvPr>
            <p:ph sz="half" idx="2"/>
          </p:nvPr>
        </p:nvSpPr>
        <p:spPr>
          <a:xfrm>
            <a:off x="823914" y="2510632"/>
            <a:ext cx="5157787" cy="3684588"/>
          </a:xfrm>
        </p:spPr>
        <p:txBody>
          <a:bodyPr>
            <a:normAutofit fontScale="77500" lnSpcReduction="20000"/>
          </a:bodyPr>
          <a:lstStyle/>
          <a:p>
            <a:pPr lvl="1"/>
            <a:endParaRPr lang="en-GB" sz="1600" dirty="0"/>
          </a:p>
          <a:p>
            <a:pPr lvl="1"/>
            <a:r>
              <a:rPr lang="en-GB" sz="2000" dirty="0"/>
              <a:t>Current quorum of five</a:t>
            </a:r>
          </a:p>
          <a:p>
            <a:pPr lvl="1"/>
            <a:endParaRPr lang="en-GB" sz="2000" dirty="0"/>
          </a:p>
          <a:p>
            <a:pPr lvl="1"/>
            <a:r>
              <a:rPr lang="en-GB" sz="2000" dirty="0"/>
              <a:t>Minimum number of appointed directors is five</a:t>
            </a:r>
          </a:p>
          <a:p>
            <a:pPr lvl="1"/>
            <a:endParaRPr lang="en-GB" sz="2000" dirty="0"/>
          </a:p>
          <a:p>
            <a:pPr lvl="1"/>
            <a:r>
              <a:rPr lang="en-GB" sz="2000" dirty="0"/>
              <a:t>No term of appointment for directors &amp; no repeat term for directors</a:t>
            </a:r>
          </a:p>
          <a:p>
            <a:pPr lvl="1"/>
            <a:r>
              <a:rPr lang="en-GB" sz="2000" dirty="0"/>
              <a:t>No provision for minimum director attendance at board meetings</a:t>
            </a:r>
          </a:p>
          <a:p>
            <a:pPr lvl="1"/>
            <a:r>
              <a:rPr lang="en-GB" sz="2000" dirty="0"/>
              <a:t>Clarion has a right to appoint director</a:t>
            </a:r>
          </a:p>
          <a:p>
            <a:pPr lvl="1"/>
            <a:endParaRPr lang="en-GB" sz="2000" dirty="0"/>
          </a:p>
          <a:p>
            <a:pPr lvl="1"/>
            <a:endParaRPr lang="en-GB" sz="2000" dirty="0"/>
          </a:p>
          <a:p>
            <a:pPr lvl="1"/>
            <a:endParaRPr lang="en-GB" sz="2000" dirty="0"/>
          </a:p>
          <a:p>
            <a:pPr lvl="1"/>
            <a:r>
              <a:rPr lang="en-GB" sz="2000" dirty="0"/>
              <a:t>No link between ability to be a director and debt/adherence to the Community Standards</a:t>
            </a:r>
          </a:p>
        </p:txBody>
      </p:sp>
      <p:sp>
        <p:nvSpPr>
          <p:cNvPr id="3" name="Text Placeholder 2">
            <a:extLst>
              <a:ext uri="{FF2B5EF4-FFF2-40B4-BE49-F238E27FC236}">
                <a16:creationId xmlns:a16="http://schemas.microsoft.com/office/drawing/2014/main" id="{677CBFCA-15AC-0CD2-3F76-6F81F8B7A80B}"/>
              </a:ext>
            </a:extLst>
          </p:cNvPr>
          <p:cNvSpPr>
            <a:spLocks noGrp="1"/>
          </p:cNvSpPr>
          <p:nvPr>
            <p:ph type="body" sz="quarter" idx="3"/>
          </p:nvPr>
        </p:nvSpPr>
        <p:spPr/>
        <p:txBody>
          <a:bodyPr/>
          <a:lstStyle/>
          <a:p>
            <a:r>
              <a:rPr lang="en-GB" dirty="0"/>
              <a:t>Proposed Articles – Board Governance (directors)</a:t>
            </a:r>
          </a:p>
        </p:txBody>
      </p:sp>
      <p:sp>
        <p:nvSpPr>
          <p:cNvPr id="8" name="Content Placeholder 7">
            <a:extLst>
              <a:ext uri="{FF2B5EF4-FFF2-40B4-BE49-F238E27FC236}">
                <a16:creationId xmlns:a16="http://schemas.microsoft.com/office/drawing/2014/main" id="{514CA0AA-F932-EF88-C87B-DB872B78FE9F}"/>
              </a:ext>
            </a:extLst>
          </p:cNvPr>
          <p:cNvSpPr>
            <a:spLocks noGrp="1"/>
          </p:cNvSpPr>
          <p:nvPr>
            <p:ph sz="quarter" idx="4"/>
          </p:nvPr>
        </p:nvSpPr>
        <p:spPr>
          <a:xfrm>
            <a:off x="6096000" y="2470150"/>
            <a:ext cx="5183188" cy="3684588"/>
          </a:xfrm>
        </p:spPr>
        <p:txBody>
          <a:bodyPr>
            <a:normAutofit fontScale="77500" lnSpcReduction="20000"/>
          </a:bodyPr>
          <a:lstStyle/>
          <a:p>
            <a:endParaRPr lang="en-GB" sz="2000" dirty="0"/>
          </a:p>
          <a:p>
            <a:r>
              <a:rPr lang="en-GB" sz="2000" dirty="0"/>
              <a:t>Minimum of two directors must be present to be quorate (Clause 16.2)</a:t>
            </a:r>
          </a:p>
          <a:p>
            <a:r>
              <a:rPr lang="en-GB" sz="2000" dirty="0"/>
              <a:t>Minimum number of appointed directors is three and a maximum of 12  (Clause 23.1)</a:t>
            </a:r>
          </a:p>
          <a:p>
            <a:r>
              <a:rPr lang="en-GB" sz="2000" dirty="0"/>
              <a:t>Three-year term plus a maximum of two repeat terms (Clause 23.2)</a:t>
            </a:r>
          </a:p>
          <a:p>
            <a:r>
              <a:rPr lang="en-GB" sz="2000" dirty="0"/>
              <a:t>Directors can be removed if they do not attend three consecutive meetings (Clause 24.1.2)</a:t>
            </a:r>
          </a:p>
          <a:p>
            <a:r>
              <a:rPr lang="en-GB" sz="2000" dirty="0"/>
              <a:t>Removal of Clarions’ right to appoint a director</a:t>
            </a:r>
          </a:p>
          <a:p>
            <a:r>
              <a:rPr lang="en-GB" sz="2000" dirty="0"/>
              <a:t>Clarity on the ability to appoint non-exec chair (paid or voluntary) who is non-voting (Clause 10.2)</a:t>
            </a:r>
          </a:p>
          <a:p>
            <a:r>
              <a:rPr lang="en-GB" sz="2000" dirty="0"/>
              <a:t>Ability to remove a director who is in Service Charge or other debt to the CIC or is in breach of the Community Standards (24.1.9)</a:t>
            </a:r>
          </a:p>
          <a:p>
            <a:pPr marL="0" indent="0">
              <a:buNone/>
            </a:pPr>
            <a:endParaRPr lang="en-GB" sz="2000" dirty="0">
              <a:highlight>
                <a:srgbClr val="FFFF00"/>
              </a:highlight>
            </a:endParaRPr>
          </a:p>
        </p:txBody>
      </p:sp>
    </p:spTree>
    <p:extLst>
      <p:ext uri="{BB962C8B-B14F-4D97-AF65-F5344CB8AC3E}">
        <p14:creationId xmlns:p14="http://schemas.microsoft.com/office/powerpoint/2010/main" val="3925756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A5A942A-E038-AFD6-07DD-94E39940E248}"/>
              </a:ext>
            </a:extLst>
          </p:cNvPr>
          <p:cNvPicPr>
            <a:picLocks noChangeAspect="1"/>
          </p:cNvPicPr>
          <p:nvPr/>
        </p:nvPicPr>
        <p:blipFill>
          <a:blip r:embed="rId2">
            <a:alphaModFix amt="29000"/>
          </a:blip>
          <a:stretch>
            <a:fillRect/>
          </a:stretch>
        </p:blipFill>
        <p:spPr>
          <a:xfrm>
            <a:off x="0" y="0"/>
            <a:ext cx="12192000" cy="6857999"/>
          </a:xfrm>
          <a:prstGeom prst="rect">
            <a:avLst/>
          </a:prstGeom>
        </p:spPr>
      </p:pic>
      <p:pic>
        <p:nvPicPr>
          <p:cNvPr id="6" name="Picture 5">
            <a:extLst>
              <a:ext uri="{FF2B5EF4-FFF2-40B4-BE49-F238E27FC236}">
                <a16:creationId xmlns:a16="http://schemas.microsoft.com/office/drawing/2014/main" id="{0CC4B33C-412C-C29A-44BA-8EFBF0461699}"/>
              </a:ext>
            </a:extLst>
          </p:cNvPr>
          <p:cNvPicPr>
            <a:picLocks noChangeAspect="1"/>
          </p:cNvPicPr>
          <p:nvPr/>
        </p:nvPicPr>
        <p:blipFill>
          <a:blip r:embed="rId3"/>
          <a:stretch>
            <a:fillRect/>
          </a:stretch>
        </p:blipFill>
        <p:spPr>
          <a:xfrm>
            <a:off x="9280888" y="6169026"/>
            <a:ext cx="2807926" cy="620046"/>
          </a:xfrm>
          <a:prstGeom prst="rect">
            <a:avLst/>
          </a:prstGeom>
        </p:spPr>
      </p:pic>
      <p:sp>
        <p:nvSpPr>
          <p:cNvPr id="4" name="Title 3">
            <a:extLst>
              <a:ext uri="{FF2B5EF4-FFF2-40B4-BE49-F238E27FC236}">
                <a16:creationId xmlns:a16="http://schemas.microsoft.com/office/drawing/2014/main" id="{75A20B4C-DC36-1525-D187-2F34B922A5E1}"/>
              </a:ext>
            </a:extLst>
          </p:cNvPr>
          <p:cNvSpPr>
            <a:spLocks noGrp="1"/>
          </p:cNvSpPr>
          <p:nvPr>
            <p:ph type="title"/>
          </p:nvPr>
        </p:nvSpPr>
        <p:spPr>
          <a:solidFill>
            <a:schemeClr val="accent3">
              <a:lumMod val="75000"/>
            </a:schemeClr>
          </a:solidFill>
        </p:spPr>
        <p:txBody>
          <a:bodyPr>
            <a:normAutofit/>
          </a:bodyPr>
          <a:lstStyle/>
          <a:p>
            <a:r>
              <a:rPr lang="en-GB" dirty="0">
                <a:solidFill>
                  <a:schemeClr val="bg1"/>
                </a:solidFill>
              </a:rPr>
              <a:t>Proposed Article Amendments - </a:t>
            </a:r>
            <a:r>
              <a:rPr lang="en-GB" b="1" dirty="0">
                <a:solidFill>
                  <a:schemeClr val="bg1"/>
                </a:solidFill>
              </a:rPr>
              <a:t>AGM/EGM Governance</a:t>
            </a:r>
          </a:p>
        </p:txBody>
      </p:sp>
      <p:sp>
        <p:nvSpPr>
          <p:cNvPr id="2" name="Text Placeholder 1">
            <a:extLst>
              <a:ext uri="{FF2B5EF4-FFF2-40B4-BE49-F238E27FC236}">
                <a16:creationId xmlns:a16="http://schemas.microsoft.com/office/drawing/2014/main" id="{EF10D775-F45E-C74D-6E40-21CB5D4D3081}"/>
              </a:ext>
            </a:extLst>
          </p:cNvPr>
          <p:cNvSpPr>
            <a:spLocks noGrp="1"/>
          </p:cNvSpPr>
          <p:nvPr>
            <p:ph type="body" idx="1"/>
          </p:nvPr>
        </p:nvSpPr>
        <p:spPr/>
        <p:txBody>
          <a:bodyPr/>
          <a:lstStyle/>
          <a:p>
            <a:r>
              <a:rPr lang="en-GB" dirty="0"/>
              <a:t>Current General/EGM Meeting Governance</a:t>
            </a:r>
          </a:p>
        </p:txBody>
      </p:sp>
      <p:sp>
        <p:nvSpPr>
          <p:cNvPr id="5" name="Content Placeholder 4">
            <a:extLst>
              <a:ext uri="{FF2B5EF4-FFF2-40B4-BE49-F238E27FC236}">
                <a16:creationId xmlns:a16="http://schemas.microsoft.com/office/drawing/2014/main" id="{4921BC30-4053-1301-E5FB-12231132A2EB}"/>
              </a:ext>
            </a:extLst>
          </p:cNvPr>
          <p:cNvSpPr>
            <a:spLocks noGrp="1"/>
          </p:cNvSpPr>
          <p:nvPr>
            <p:ph sz="half" idx="2"/>
          </p:nvPr>
        </p:nvSpPr>
        <p:spPr/>
        <p:txBody>
          <a:bodyPr>
            <a:normAutofit fontScale="92500" lnSpcReduction="20000"/>
          </a:bodyPr>
          <a:lstStyle/>
          <a:p>
            <a:r>
              <a:rPr lang="en-GB" dirty="0"/>
              <a:t>10 % quorum (</a:t>
            </a:r>
            <a:r>
              <a:rPr lang="en-GB" b="1" dirty="0"/>
              <a:t>59</a:t>
            </a:r>
            <a:r>
              <a:rPr lang="en-GB" dirty="0"/>
              <a:t> members to be present)	</a:t>
            </a:r>
          </a:p>
          <a:p>
            <a:r>
              <a:rPr lang="en-GB" dirty="0"/>
              <a:t>Clarion must be present to be quorate</a:t>
            </a:r>
          </a:p>
          <a:p>
            <a:r>
              <a:rPr lang="en-GB" dirty="0"/>
              <a:t>Silent on resident debt and voting rights</a:t>
            </a:r>
          </a:p>
          <a:p>
            <a:r>
              <a:rPr lang="en-GB" dirty="0"/>
              <a:t>Lack of clarity on use of electronic means for General/EGM meetings</a:t>
            </a:r>
          </a:p>
        </p:txBody>
      </p:sp>
      <p:sp>
        <p:nvSpPr>
          <p:cNvPr id="7" name="Text Placeholder 6">
            <a:extLst>
              <a:ext uri="{FF2B5EF4-FFF2-40B4-BE49-F238E27FC236}">
                <a16:creationId xmlns:a16="http://schemas.microsoft.com/office/drawing/2014/main" id="{7B6D85A2-7534-1D65-E4BB-416FFC1B64E0}"/>
              </a:ext>
            </a:extLst>
          </p:cNvPr>
          <p:cNvSpPr>
            <a:spLocks noGrp="1"/>
          </p:cNvSpPr>
          <p:nvPr>
            <p:ph type="body" sz="quarter" idx="3"/>
          </p:nvPr>
        </p:nvSpPr>
        <p:spPr/>
        <p:txBody>
          <a:bodyPr/>
          <a:lstStyle/>
          <a:p>
            <a:r>
              <a:rPr lang="en-GB" dirty="0"/>
              <a:t>Proposed General/EGM Meeting Governance</a:t>
            </a:r>
          </a:p>
        </p:txBody>
      </p:sp>
      <p:sp>
        <p:nvSpPr>
          <p:cNvPr id="8" name="Content Placeholder 7">
            <a:extLst>
              <a:ext uri="{FF2B5EF4-FFF2-40B4-BE49-F238E27FC236}">
                <a16:creationId xmlns:a16="http://schemas.microsoft.com/office/drawing/2014/main" id="{22C0A3B4-8776-FEEA-EE96-92BDA1FE57A6}"/>
              </a:ext>
            </a:extLst>
          </p:cNvPr>
          <p:cNvSpPr>
            <a:spLocks noGrp="1"/>
          </p:cNvSpPr>
          <p:nvPr>
            <p:ph sz="quarter" idx="4"/>
          </p:nvPr>
        </p:nvSpPr>
        <p:spPr/>
        <p:txBody>
          <a:bodyPr>
            <a:normAutofit fontScale="92500" lnSpcReduction="20000"/>
          </a:bodyPr>
          <a:lstStyle/>
          <a:p>
            <a:r>
              <a:rPr lang="en-GB" dirty="0"/>
              <a:t>5% quorum (</a:t>
            </a:r>
            <a:r>
              <a:rPr lang="en-GB" b="1" dirty="0"/>
              <a:t>30</a:t>
            </a:r>
            <a:r>
              <a:rPr lang="en-GB" dirty="0"/>
              <a:t> members to be present)(Clause 34.1)</a:t>
            </a:r>
          </a:p>
          <a:p>
            <a:r>
              <a:rPr lang="en-GB" dirty="0"/>
              <a:t>Removal of Clarion’s presence to be quorate</a:t>
            </a:r>
          </a:p>
          <a:p>
            <a:r>
              <a:rPr lang="en-GB" dirty="0"/>
              <a:t>Residents in debt to the SC can’t vote unless agreed by Board in advance (39.4)</a:t>
            </a:r>
          </a:p>
          <a:p>
            <a:r>
              <a:rPr lang="en-GB" dirty="0"/>
              <a:t>Better definition on use of electronic means for General/EGM meetings (Clauses 33.3-33.5)</a:t>
            </a:r>
          </a:p>
          <a:p>
            <a:endParaRPr lang="en-GB" dirty="0"/>
          </a:p>
          <a:p>
            <a:endParaRPr lang="en-GB" dirty="0"/>
          </a:p>
        </p:txBody>
      </p:sp>
    </p:spTree>
    <p:extLst>
      <p:ext uri="{BB962C8B-B14F-4D97-AF65-F5344CB8AC3E}">
        <p14:creationId xmlns:p14="http://schemas.microsoft.com/office/powerpoint/2010/main" val="1030217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82924-9EEC-677D-65EC-93B1F5BC4C9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9D7C3F5-0A48-392F-880C-DD1717BD226F}"/>
              </a:ext>
            </a:extLst>
          </p:cNvPr>
          <p:cNvPicPr>
            <a:picLocks noChangeAspect="1"/>
          </p:cNvPicPr>
          <p:nvPr/>
        </p:nvPicPr>
        <p:blipFill>
          <a:blip r:embed="rId2">
            <a:alphaModFix amt="29000"/>
          </a:blip>
          <a:stretch>
            <a:fillRect/>
          </a:stretch>
        </p:blipFill>
        <p:spPr>
          <a:xfrm>
            <a:off x="0" y="0"/>
            <a:ext cx="12192000" cy="6857999"/>
          </a:xfrm>
          <a:prstGeom prst="rect">
            <a:avLst/>
          </a:prstGeom>
        </p:spPr>
      </p:pic>
      <p:pic>
        <p:nvPicPr>
          <p:cNvPr id="6" name="Picture 5">
            <a:extLst>
              <a:ext uri="{FF2B5EF4-FFF2-40B4-BE49-F238E27FC236}">
                <a16:creationId xmlns:a16="http://schemas.microsoft.com/office/drawing/2014/main" id="{07D05F20-E078-20DF-D261-38E070DBEA1E}"/>
              </a:ext>
            </a:extLst>
          </p:cNvPr>
          <p:cNvPicPr>
            <a:picLocks noChangeAspect="1"/>
          </p:cNvPicPr>
          <p:nvPr/>
        </p:nvPicPr>
        <p:blipFill>
          <a:blip r:embed="rId3"/>
          <a:stretch>
            <a:fillRect/>
          </a:stretch>
        </p:blipFill>
        <p:spPr>
          <a:xfrm>
            <a:off x="9268188" y="6170692"/>
            <a:ext cx="2807926" cy="620046"/>
          </a:xfrm>
          <a:prstGeom prst="rect">
            <a:avLst/>
          </a:prstGeom>
        </p:spPr>
      </p:pic>
      <p:sp>
        <p:nvSpPr>
          <p:cNvPr id="4" name="Title 3">
            <a:extLst>
              <a:ext uri="{FF2B5EF4-FFF2-40B4-BE49-F238E27FC236}">
                <a16:creationId xmlns:a16="http://schemas.microsoft.com/office/drawing/2014/main" id="{BF2B2AE8-100E-775F-C1DC-527F20E457A5}"/>
              </a:ext>
            </a:extLst>
          </p:cNvPr>
          <p:cNvSpPr>
            <a:spLocks noGrp="1"/>
          </p:cNvSpPr>
          <p:nvPr>
            <p:ph type="title"/>
          </p:nvPr>
        </p:nvSpPr>
        <p:spPr>
          <a:solidFill>
            <a:schemeClr val="accent3">
              <a:lumMod val="75000"/>
            </a:schemeClr>
          </a:solidFill>
        </p:spPr>
        <p:txBody>
          <a:bodyPr>
            <a:normAutofit/>
          </a:bodyPr>
          <a:lstStyle/>
          <a:p>
            <a:r>
              <a:rPr lang="en-GB" dirty="0">
                <a:solidFill>
                  <a:schemeClr val="bg1"/>
                </a:solidFill>
              </a:rPr>
              <a:t>Proposed Article Amendments - </a:t>
            </a:r>
            <a:r>
              <a:rPr lang="en-GB" b="1" dirty="0">
                <a:solidFill>
                  <a:schemeClr val="bg1"/>
                </a:solidFill>
              </a:rPr>
              <a:t>Membership</a:t>
            </a:r>
          </a:p>
        </p:txBody>
      </p:sp>
      <p:sp>
        <p:nvSpPr>
          <p:cNvPr id="2" name="Text Placeholder 1">
            <a:extLst>
              <a:ext uri="{FF2B5EF4-FFF2-40B4-BE49-F238E27FC236}">
                <a16:creationId xmlns:a16="http://schemas.microsoft.com/office/drawing/2014/main" id="{4D8B1A76-4874-47CB-1A8E-6AC53CB1F504}"/>
              </a:ext>
            </a:extLst>
          </p:cNvPr>
          <p:cNvSpPr>
            <a:spLocks noGrp="1"/>
          </p:cNvSpPr>
          <p:nvPr>
            <p:ph type="body" idx="1"/>
          </p:nvPr>
        </p:nvSpPr>
        <p:spPr/>
        <p:txBody>
          <a:bodyPr/>
          <a:lstStyle/>
          <a:p>
            <a:r>
              <a:rPr lang="en-GB" dirty="0"/>
              <a:t>Current Membership Rights</a:t>
            </a:r>
          </a:p>
        </p:txBody>
      </p:sp>
      <p:sp>
        <p:nvSpPr>
          <p:cNvPr id="5" name="Content Placeholder 4">
            <a:extLst>
              <a:ext uri="{FF2B5EF4-FFF2-40B4-BE49-F238E27FC236}">
                <a16:creationId xmlns:a16="http://schemas.microsoft.com/office/drawing/2014/main" id="{82128816-2F38-C4EB-C729-100285022BC1}"/>
              </a:ext>
            </a:extLst>
          </p:cNvPr>
          <p:cNvSpPr>
            <a:spLocks noGrp="1"/>
          </p:cNvSpPr>
          <p:nvPr>
            <p:ph sz="half" idx="2"/>
          </p:nvPr>
        </p:nvSpPr>
        <p:spPr/>
        <p:txBody>
          <a:bodyPr>
            <a:normAutofit fontScale="92500" lnSpcReduction="20000"/>
          </a:bodyPr>
          <a:lstStyle/>
          <a:p>
            <a:r>
              <a:rPr lang="en-GB" dirty="0"/>
              <a:t>Lack of clarity on how to become a Member </a:t>
            </a:r>
            <a:r>
              <a:rPr lang="en-GB" dirty="0" err="1"/>
              <a:t>eg</a:t>
            </a:r>
            <a:r>
              <a:rPr lang="en-GB" dirty="0"/>
              <a:t> membership form and/or signing of the Deed of Adherence</a:t>
            </a:r>
          </a:p>
          <a:p>
            <a:pPr marL="0" indent="0">
              <a:buNone/>
            </a:pPr>
            <a:endParaRPr lang="en-GB" dirty="0"/>
          </a:p>
          <a:p>
            <a:r>
              <a:rPr lang="en-GB" dirty="0"/>
              <a:t>No clause on removal of Members for behaviour which could be harmful to the CIC</a:t>
            </a:r>
          </a:p>
          <a:p>
            <a:r>
              <a:rPr lang="en-GB" dirty="0"/>
              <a:t>Use of complex language on private leaseholder members rights	</a:t>
            </a:r>
          </a:p>
        </p:txBody>
      </p:sp>
      <p:sp>
        <p:nvSpPr>
          <p:cNvPr id="7" name="Text Placeholder 6">
            <a:extLst>
              <a:ext uri="{FF2B5EF4-FFF2-40B4-BE49-F238E27FC236}">
                <a16:creationId xmlns:a16="http://schemas.microsoft.com/office/drawing/2014/main" id="{5E07D283-9603-B232-EE28-651FDB3AE340}"/>
              </a:ext>
            </a:extLst>
          </p:cNvPr>
          <p:cNvSpPr>
            <a:spLocks noGrp="1"/>
          </p:cNvSpPr>
          <p:nvPr>
            <p:ph type="body" sz="quarter" idx="3"/>
          </p:nvPr>
        </p:nvSpPr>
        <p:spPr/>
        <p:txBody>
          <a:bodyPr/>
          <a:lstStyle/>
          <a:p>
            <a:r>
              <a:rPr lang="en-GB" dirty="0"/>
              <a:t>Proposed Membership Rights</a:t>
            </a:r>
          </a:p>
        </p:txBody>
      </p:sp>
      <p:sp>
        <p:nvSpPr>
          <p:cNvPr id="8" name="Content Placeholder 7">
            <a:extLst>
              <a:ext uri="{FF2B5EF4-FFF2-40B4-BE49-F238E27FC236}">
                <a16:creationId xmlns:a16="http://schemas.microsoft.com/office/drawing/2014/main" id="{74A9965E-C55D-9A10-3C7E-884F85BDD58F}"/>
              </a:ext>
            </a:extLst>
          </p:cNvPr>
          <p:cNvSpPr>
            <a:spLocks noGrp="1"/>
          </p:cNvSpPr>
          <p:nvPr>
            <p:ph sz="quarter" idx="4"/>
          </p:nvPr>
        </p:nvSpPr>
        <p:spPr/>
        <p:txBody>
          <a:bodyPr>
            <a:normAutofit fontScale="92500" lnSpcReduction="20000"/>
          </a:bodyPr>
          <a:lstStyle/>
          <a:p>
            <a:r>
              <a:rPr lang="en-GB" dirty="0"/>
              <a:t>Clarity provided – signature to Deed of Adherence constitutes membership of the CIC. Membership form or other form required by Board can be requested but </a:t>
            </a:r>
            <a:r>
              <a:rPr lang="en-GB" dirty="0" err="1"/>
              <a:t>DofA</a:t>
            </a:r>
            <a:r>
              <a:rPr lang="en-GB" dirty="0"/>
              <a:t> is baseline (clause 27.6)</a:t>
            </a:r>
          </a:p>
          <a:p>
            <a:r>
              <a:rPr lang="en-GB" dirty="0"/>
              <a:t>New clause included.  This is now seen as a standard approach to protect the CIC (clause 28.2.3)</a:t>
            </a:r>
          </a:p>
          <a:p>
            <a:r>
              <a:rPr lang="en-GB" dirty="0"/>
              <a:t>Better link between Articles and CTD provided (clause 27.5)</a:t>
            </a:r>
          </a:p>
        </p:txBody>
      </p:sp>
    </p:spTree>
    <p:extLst>
      <p:ext uri="{BB962C8B-B14F-4D97-AF65-F5344CB8AC3E}">
        <p14:creationId xmlns:p14="http://schemas.microsoft.com/office/powerpoint/2010/main" val="2086809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414DE1-4E09-F8F6-8553-E4BDEB77884C}"/>
              </a:ext>
            </a:extLst>
          </p:cNvPr>
          <p:cNvPicPr>
            <a:picLocks noChangeAspect="1"/>
          </p:cNvPicPr>
          <p:nvPr/>
        </p:nvPicPr>
        <p:blipFill>
          <a:blip r:embed="rId2"/>
          <a:srcRect r="11990" b="-3"/>
          <a:stretch/>
        </p:blipFill>
        <p:spPr>
          <a:xfrm>
            <a:off x="4305300" y="2695967"/>
            <a:ext cx="7886698" cy="4167063"/>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sp>
        <p:nvSpPr>
          <p:cNvPr id="4" name="Title 3">
            <a:extLst>
              <a:ext uri="{FF2B5EF4-FFF2-40B4-BE49-F238E27FC236}">
                <a16:creationId xmlns:a16="http://schemas.microsoft.com/office/drawing/2014/main" id="{75A20B4C-DC36-1525-D187-2F34B922A5E1}"/>
              </a:ext>
            </a:extLst>
          </p:cNvPr>
          <p:cNvSpPr>
            <a:spLocks noGrp="1"/>
          </p:cNvSpPr>
          <p:nvPr>
            <p:ph type="title"/>
          </p:nvPr>
        </p:nvSpPr>
        <p:spPr>
          <a:xfrm>
            <a:off x="152399" y="180111"/>
            <a:ext cx="11839575" cy="991464"/>
          </a:xfrm>
          <a:solidFill>
            <a:schemeClr val="accent3">
              <a:lumMod val="75000"/>
            </a:schemeClr>
          </a:solidFill>
        </p:spPr>
        <p:txBody>
          <a:bodyPr>
            <a:normAutofit fontScale="90000"/>
          </a:bodyPr>
          <a:lstStyle/>
          <a:p>
            <a:r>
              <a:rPr lang="en-GB" dirty="0">
                <a:solidFill>
                  <a:schemeClr val="bg1"/>
                </a:solidFill>
              </a:rPr>
              <a:t>Proposed Article Amendments – The Community Standards and Their Implementation</a:t>
            </a:r>
          </a:p>
        </p:txBody>
      </p:sp>
      <p:sp>
        <p:nvSpPr>
          <p:cNvPr id="5" name="Content Placeholder 4">
            <a:extLst>
              <a:ext uri="{FF2B5EF4-FFF2-40B4-BE49-F238E27FC236}">
                <a16:creationId xmlns:a16="http://schemas.microsoft.com/office/drawing/2014/main" id="{37F6F64A-8309-B826-5284-5D62DF61840D}"/>
              </a:ext>
            </a:extLst>
          </p:cNvPr>
          <p:cNvSpPr>
            <a:spLocks noGrp="1"/>
          </p:cNvSpPr>
          <p:nvPr>
            <p:ph idx="1"/>
          </p:nvPr>
        </p:nvSpPr>
        <p:spPr>
          <a:xfrm>
            <a:off x="152399" y="1575938"/>
            <a:ext cx="4330701" cy="3935862"/>
          </a:xfrm>
        </p:spPr>
        <p:txBody>
          <a:bodyPr>
            <a:normAutofit/>
          </a:bodyPr>
          <a:lstStyle/>
          <a:p>
            <a:pPr marL="457200" lvl="1" indent="0">
              <a:buNone/>
            </a:pPr>
            <a:r>
              <a:rPr lang="en-GB" sz="2800" dirty="0">
                <a:solidFill>
                  <a:schemeClr val="tx1">
                    <a:lumMod val="85000"/>
                    <a:lumOff val="15000"/>
                  </a:schemeClr>
                </a:solidFill>
              </a:rPr>
              <a:t>There are no amendments as the detail to the operations of the Community Standards is held within the CTD.</a:t>
            </a:r>
          </a:p>
          <a:p>
            <a:pPr marL="457200" lvl="1" indent="0">
              <a:buNone/>
            </a:pPr>
            <a:endParaRPr lang="en-GB" sz="1600" dirty="0">
              <a:solidFill>
                <a:schemeClr val="tx1">
                  <a:lumMod val="85000"/>
                  <a:lumOff val="15000"/>
                </a:schemeClr>
              </a:solidFill>
            </a:endParaRPr>
          </a:p>
        </p:txBody>
      </p:sp>
      <p:pic>
        <p:nvPicPr>
          <p:cNvPr id="8" name="Picture 7">
            <a:extLst>
              <a:ext uri="{FF2B5EF4-FFF2-40B4-BE49-F238E27FC236}">
                <a16:creationId xmlns:a16="http://schemas.microsoft.com/office/drawing/2014/main" id="{0EA05DB6-4E46-F6B1-55B1-5384AEE08D12}"/>
              </a:ext>
            </a:extLst>
          </p:cNvPr>
          <p:cNvPicPr>
            <a:picLocks noChangeAspect="1"/>
          </p:cNvPicPr>
          <p:nvPr/>
        </p:nvPicPr>
        <p:blipFill>
          <a:blip r:embed="rId3"/>
          <a:stretch>
            <a:fillRect/>
          </a:stretch>
        </p:blipFill>
        <p:spPr>
          <a:xfrm>
            <a:off x="152399" y="5824375"/>
            <a:ext cx="3865199" cy="853514"/>
          </a:xfrm>
          <a:prstGeom prst="rect">
            <a:avLst/>
          </a:prstGeom>
        </p:spPr>
      </p:pic>
    </p:spTree>
    <p:extLst>
      <p:ext uri="{BB962C8B-B14F-4D97-AF65-F5344CB8AC3E}">
        <p14:creationId xmlns:p14="http://schemas.microsoft.com/office/powerpoint/2010/main" val="1456446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10363</TotalTime>
  <Words>2231</Words>
  <Application>Microsoft Office PowerPoint</Application>
  <PresentationFormat>Widescreen</PresentationFormat>
  <Paragraphs>143</Paragraphs>
  <Slides>11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Calibri</vt:lpstr>
      <vt:lpstr>Office Theme</vt:lpstr>
      <vt:lpstr>Leybourne Grange Management CIC</vt:lpstr>
      <vt:lpstr>Mission  Statement</vt:lpstr>
      <vt:lpstr>Achieving Good Governance and Operational Standards</vt:lpstr>
      <vt:lpstr>Why Change the Articles?</vt:lpstr>
      <vt:lpstr>What Is The Purpose of This Presentation?</vt:lpstr>
      <vt:lpstr>Proposed Article Amendments – Board Governance</vt:lpstr>
      <vt:lpstr>Proposed Article Amendments - AGM/EGM Governance</vt:lpstr>
      <vt:lpstr>Proposed Article Amendments - Membership</vt:lpstr>
      <vt:lpstr>Proposed Article Amendments – The Community Standards and Their Implementation</vt:lpstr>
      <vt:lpstr>Mechanics For The Hybrid EGM – 21st January 2025</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Sally Anne Logan</dc:creator>
  <cp:lastModifiedBy>Sally Anne Logan</cp:lastModifiedBy>
  <cp:revision>27</cp:revision>
  <dcterms:created xsi:type="dcterms:W3CDTF">2024-08-19T09:33:54Z</dcterms:created>
  <dcterms:modified xsi:type="dcterms:W3CDTF">2025-01-08T17:58:36Z</dcterms:modified>
</cp:coreProperties>
</file>